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59" r:id="rId4"/>
    <p:sldId id="258" r:id="rId5"/>
    <p:sldId id="271" r:id="rId6"/>
    <p:sldId id="276" r:id="rId7"/>
    <p:sldId id="277" r:id="rId8"/>
    <p:sldId id="278" r:id="rId9"/>
    <p:sldId id="285" r:id="rId10"/>
    <p:sldId id="279" r:id="rId11"/>
    <p:sldId id="284" r:id="rId12"/>
    <p:sldId id="280" r:id="rId13"/>
    <p:sldId id="257" r:id="rId14"/>
    <p:sldId id="268" r:id="rId15"/>
    <p:sldId id="273" r:id="rId16"/>
    <p:sldId id="274" r:id="rId17"/>
    <p:sldId id="275" r:id="rId18"/>
    <p:sldId id="272" r:id="rId19"/>
    <p:sldId id="282" r:id="rId20"/>
    <p:sldId id="270" r:id="rId21"/>
  </p:sldIdLst>
  <p:sldSz cx="18288000" cy="10287000"/>
  <p:notesSz cx="6858000" cy="9144000"/>
  <p:embeddedFontLst>
    <p:embeddedFont>
      <p:font typeface="Archivo Black" panose="020B0604020202020204" charset="0"/>
      <p:regular r:id="rId23"/>
    </p:embeddedFont>
    <p:embeddedFont>
      <p:font typeface="Canva Sans" panose="020B0604020202020204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ato Bold" panose="020F0502020204030203" charset="0"/>
      <p:regular r:id="rId29"/>
    </p:embeddedFont>
    <p:embeddedFont>
      <p:font typeface="Lato Bold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  <a:srgbClr val="000000"/>
    <a:srgbClr val="FFCC00"/>
    <a:srgbClr val="50C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026" autoAdjust="0"/>
  </p:normalViewPr>
  <p:slideViewPr>
    <p:cSldViewPr>
      <p:cViewPr varScale="1">
        <p:scale>
          <a:sx n="48" d="100"/>
          <a:sy n="48" d="100"/>
        </p:scale>
        <p:origin x="10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F08378-DDE1-4B8F-A124-2FBAFD45AF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EC8A8-9007-4422-93F4-72144ACA3FB5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rgbClr val="FF0000"/>
              </a:solidFill>
            </a:rPr>
            <a:t>1.</a:t>
          </a:r>
          <a:r>
            <a:rPr lang="en-IN" b="1" dirty="0">
              <a:solidFill>
                <a:srgbClr val="FF0000"/>
              </a:solidFill>
            </a:rPr>
            <a:t> </a:t>
          </a:r>
          <a:r>
            <a:rPr lang="en-IN" dirty="0">
              <a:solidFill>
                <a:srgbClr val="FF0000"/>
              </a:solidFill>
            </a:rPr>
            <a:t>Total Restaurant</a:t>
          </a:r>
          <a:endParaRPr lang="en-US" dirty="0">
            <a:solidFill>
              <a:srgbClr val="FF0000"/>
            </a:solidFill>
          </a:endParaRPr>
        </a:p>
      </dgm:t>
    </dgm:pt>
    <dgm:pt modelId="{71832DF1-3CB3-4FA2-83FF-EDD6F628A943}" type="parTrans" cxnId="{A31B8EDF-DB74-4DCC-8F21-B39E96C006E4}">
      <dgm:prSet/>
      <dgm:spPr/>
      <dgm:t>
        <a:bodyPr/>
        <a:lstStyle/>
        <a:p>
          <a:endParaRPr lang="en-US"/>
        </a:p>
      </dgm:t>
    </dgm:pt>
    <dgm:pt modelId="{B5C92C09-E032-4CB9-842F-1BE526237614}" type="sibTrans" cxnId="{A31B8EDF-DB74-4DCC-8F21-B39E96C006E4}">
      <dgm:prSet/>
      <dgm:spPr/>
      <dgm:t>
        <a:bodyPr/>
        <a:lstStyle/>
        <a:p>
          <a:endParaRPr lang="en-US"/>
        </a:p>
      </dgm:t>
    </dgm:pt>
    <dgm:pt modelId="{52B07DB5-7812-4D04-95B8-D05F6D7FA401}">
      <dgm:prSet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rgbClr val="FF0000"/>
              </a:solidFill>
            </a:rPr>
            <a:t>2.</a:t>
          </a:r>
          <a:r>
            <a:rPr lang="en-IN" b="1">
              <a:solidFill>
                <a:srgbClr val="FF0000"/>
              </a:solidFill>
            </a:rPr>
            <a:t> </a:t>
          </a:r>
          <a:r>
            <a:rPr lang="en-IN">
              <a:solidFill>
                <a:srgbClr val="FF0000"/>
              </a:solidFill>
            </a:rPr>
            <a:t>Total City</a:t>
          </a:r>
          <a:endParaRPr lang="en-US">
            <a:solidFill>
              <a:srgbClr val="FF0000"/>
            </a:solidFill>
          </a:endParaRPr>
        </a:p>
      </dgm:t>
    </dgm:pt>
    <dgm:pt modelId="{7856921D-945B-4031-8DEF-25062E904F4C}" type="parTrans" cxnId="{610EDB59-7034-4B48-8E7A-7DD63C2D4ECC}">
      <dgm:prSet/>
      <dgm:spPr/>
      <dgm:t>
        <a:bodyPr/>
        <a:lstStyle/>
        <a:p>
          <a:endParaRPr lang="en-US"/>
        </a:p>
      </dgm:t>
    </dgm:pt>
    <dgm:pt modelId="{6E915872-FEDD-4353-ACB0-B69C37AB85D1}" type="sibTrans" cxnId="{610EDB59-7034-4B48-8E7A-7DD63C2D4ECC}">
      <dgm:prSet/>
      <dgm:spPr/>
      <dgm:t>
        <a:bodyPr/>
        <a:lstStyle/>
        <a:p>
          <a:endParaRPr lang="en-US"/>
        </a:p>
      </dgm:t>
    </dgm:pt>
    <dgm:pt modelId="{91A936AE-7CE6-4BD6-9A37-D9FEA6D5C8B6}">
      <dgm:prSet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rgbClr val="FF0000"/>
              </a:solidFill>
            </a:rPr>
            <a:t>3.</a:t>
          </a:r>
          <a:r>
            <a:rPr lang="en-IN" b="1">
              <a:solidFill>
                <a:srgbClr val="FF0000"/>
              </a:solidFill>
            </a:rPr>
            <a:t> </a:t>
          </a:r>
          <a:r>
            <a:rPr lang="en-IN">
              <a:solidFill>
                <a:srgbClr val="FF0000"/>
              </a:solidFill>
            </a:rPr>
            <a:t>Average Rating</a:t>
          </a:r>
          <a:endParaRPr lang="en-US">
            <a:solidFill>
              <a:srgbClr val="FF0000"/>
            </a:solidFill>
          </a:endParaRPr>
        </a:p>
      </dgm:t>
    </dgm:pt>
    <dgm:pt modelId="{168E3937-F457-4864-B9AD-7AC4273D4E66}" type="parTrans" cxnId="{386C688A-894C-4897-AAD8-634F60F7C8CA}">
      <dgm:prSet/>
      <dgm:spPr/>
      <dgm:t>
        <a:bodyPr/>
        <a:lstStyle/>
        <a:p>
          <a:endParaRPr lang="en-US"/>
        </a:p>
      </dgm:t>
    </dgm:pt>
    <dgm:pt modelId="{12C46B85-99B2-43D9-8518-F38746CF960C}" type="sibTrans" cxnId="{386C688A-894C-4897-AAD8-634F60F7C8CA}">
      <dgm:prSet/>
      <dgm:spPr/>
      <dgm:t>
        <a:bodyPr/>
        <a:lstStyle/>
        <a:p>
          <a:endParaRPr lang="en-US"/>
        </a:p>
      </dgm:t>
    </dgm:pt>
    <dgm:pt modelId="{A4DAF2F2-5396-463E-928C-C5882E100265}">
      <dgm:prSet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rgbClr val="FF0000"/>
              </a:solidFill>
            </a:rPr>
            <a:t>4.</a:t>
          </a:r>
          <a:r>
            <a:rPr lang="en-IN" b="1">
              <a:solidFill>
                <a:srgbClr val="FF0000"/>
              </a:solidFill>
            </a:rPr>
            <a:t> </a:t>
          </a:r>
          <a:r>
            <a:rPr lang="en-IN">
              <a:solidFill>
                <a:srgbClr val="FF0000"/>
              </a:solidFill>
            </a:rPr>
            <a:t>Total Cuisines</a:t>
          </a:r>
          <a:endParaRPr lang="en-US">
            <a:solidFill>
              <a:srgbClr val="FF0000"/>
            </a:solidFill>
          </a:endParaRPr>
        </a:p>
      </dgm:t>
    </dgm:pt>
    <dgm:pt modelId="{29D40A52-E351-4BE7-BB0E-919E83993786}" type="parTrans" cxnId="{B746EE1B-BEBF-434B-A9AB-56F3DC2B1DA1}">
      <dgm:prSet/>
      <dgm:spPr/>
      <dgm:t>
        <a:bodyPr/>
        <a:lstStyle/>
        <a:p>
          <a:endParaRPr lang="en-US"/>
        </a:p>
      </dgm:t>
    </dgm:pt>
    <dgm:pt modelId="{60B9989B-E3CC-4BFB-B7FE-E3F9C07AF87B}" type="sibTrans" cxnId="{B746EE1B-BEBF-434B-A9AB-56F3DC2B1DA1}">
      <dgm:prSet/>
      <dgm:spPr/>
      <dgm:t>
        <a:bodyPr/>
        <a:lstStyle/>
        <a:p>
          <a:endParaRPr lang="en-US"/>
        </a:p>
      </dgm:t>
    </dgm:pt>
    <dgm:pt modelId="{55E93C12-8C93-4CC7-8F96-90A6EC61518E}">
      <dgm:prSet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rgbClr val="FF0000"/>
              </a:solidFill>
            </a:rPr>
            <a:t>5.</a:t>
          </a:r>
          <a:r>
            <a:rPr lang="en-IN" b="1">
              <a:solidFill>
                <a:srgbClr val="FF0000"/>
              </a:solidFill>
            </a:rPr>
            <a:t> </a:t>
          </a:r>
          <a:r>
            <a:rPr lang="en-IN">
              <a:solidFill>
                <a:srgbClr val="FF0000"/>
              </a:solidFill>
            </a:rPr>
            <a:t>Total Votes</a:t>
          </a:r>
          <a:endParaRPr lang="en-US">
            <a:solidFill>
              <a:srgbClr val="FF0000"/>
            </a:solidFill>
          </a:endParaRPr>
        </a:p>
      </dgm:t>
    </dgm:pt>
    <dgm:pt modelId="{B2887FEF-3342-449E-BAD4-4E590E710AC0}" type="parTrans" cxnId="{3C9BF20E-3498-4332-A38E-61E517B049A0}">
      <dgm:prSet/>
      <dgm:spPr/>
      <dgm:t>
        <a:bodyPr/>
        <a:lstStyle/>
        <a:p>
          <a:endParaRPr lang="en-US"/>
        </a:p>
      </dgm:t>
    </dgm:pt>
    <dgm:pt modelId="{3B2ECA31-96BA-4F25-8C90-8304C803D2F6}" type="sibTrans" cxnId="{3C9BF20E-3498-4332-A38E-61E517B049A0}">
      <dgm:prSet/>
      <dgm:spPr/>
      <dgm:t>
        <a:bodyPr/>
        <a:lstStyle/>
        <a:p>
          <a:endParaRPr lang="en-US"/>
        </a:p>
      </dgm:t>
    </dgm:pt>
    <dgm:pt modelId="{0993D168-5E79-4411-85E3-64DF06DCB0F0}">
      <dgm:prSet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rgbClr val="FF0000"/>
              </a:solidFill>
            </a:rPr>
            <a:t>6.</a:t>
          </a:r>
          <a:r>
            <a:rPr lang="en-IN" b="1">
              <a:solidFill>
                <a:srgbClr val="FF0000"/>
              </a:solidFill>
            </a:rPr>
            <a:t> </a:t>
          </a:r>
          <a:r>
            <a:rPr lang="en-US">
              <a:solidFill>
                <a:srgbClr val="FF0000"/>
              </a:solidFill>
            </a:rPr>
            <a:t>Resturant count by Country and City</a:t>
          </a:r>
        </a:p>
      </dgm:t>
    </dgm:pt>
    <dgm:pt modelId="{FA64A994-93E4-432D-9AB6-76A0092FA200}" type="parTrans" cxnId="{F30998B5-2852-4AAF-A324-8DC21DC2FC27}">
      <dgm:prSet/>
      <dgm:spPr/>
      <dgm:t>
        <a:bodyPr/>
        <a:lstStyle/>
        <a:p>
          <a:endParaRPr lang="en-US"/>
        </a:p>
      </dgm:t>
    </dgm:pt>
    <dgm:pt modelId="{E926C444-52BA-498C-B7E6-E6E221B33F2A}" type="sibTrans" cxnId="{F30998B5-2852-4AAF-A324-8DC21DC2FC27}">
      <dgm:prSet/>
      <dgm:spPr/>
      <dgm:t>
        <a:bodyPr/>
        <a:lstStyle/>
        <a:p>
          <a:endParaRPr lang="en-US"/>
        </a:p>
      </dgm:t>
    </dgm:pt>
    <dgm:pt modelId="{78B97AF7-8381-462D-9440-21726C3EDA1F}">
      <dgm:prSet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rgbClr val="FF0000"/>
              </a:solidFill>
            </a:rPr>
            <a:t>7.</a:t>
          </a:r>
          <a:r>
            <a:rPr lang="en-IN" b="1">
              <a:solidFill>
                <a:srgbClr val="FF0000"/>
              </a:solidFill>
            </a:rPr>
            <a:t> </a:t>
          </a:r>
          <a:r>
            <a:rPr lang="en-US">
              <a:solidFill>
                <a:srgbClr val="FF0000"/>
              </a:solidFill>
            </a:rPr>
            <a:t>Resturants opening based on Year , Quarter , Month</a:t>
          </a:r>
        </a:p>
      </dgm:t>
    </dgm:pt>
    <dgm:pt modelId="{B2D7A275-DF06-489B-ACE4-9DA051318393}" type="parTrans" cxnId="{25B6EA12-4463-42CF-B7D5-310EC703CFED}">
      <dgm:prSet/>
      <dgm:spPr/>
      <dgm:t>
        <a:bodyPr/>
        <a:lstStyle/>
        <a:p>
          <a:endParaRPr lang="en-US"/>
        </a:p>
      </dgm:t>
    </dgm:pt>
    <dgm:pt modelId="{B96A9038-A70A-4D2A-AFAF-11929FE318FC}" type="sibTrans" cxnId="{25B6EA12-4463-42CF-B7D5-310EC703CFED}">
      <dgm:prSet/>
      <dgm:spPr/>
      <dgm:t>
        <a:bodyPr/>
        <a:lstStyle/>
        <a:p>
          <a:endParaRPr lang="en-US"/>
        </a:p>
      </dgm:t>
    </dgm:pt>
    <dgm:pt modelId="{4E10E400-96E2-45AE-B81B-822CC97DC77A}">
      <dgm:prSet/>
      <dgm:spPr>
        <a:solidFill>
          <a:schemeClr val="bg1"/>
        </a:solidFill>
      </dgm:spPr>
      <dgm:t>
        <a:bodyPr/>
        <a:lstStyle/>
        <a:p>
          <a:r>
            <a:rPr lang="en-US">
              <a:solidFill>
                <a:srgbClr val="FF0000"/>
              </a:solidFill>
            </a:rPr>
            <a:t>8.</a:t>
          </a:r>
          <a:r>
            <a:rPr lang="en-IN" b="1">
              <a:solidFill>
                <a:srgbClr val="FF0000"/>
              </a:solidFill>
            </a:rPr>
            <a:t> </a:t>
          </a:r>
          <a:r>
            <a:rPr lang="en-US">
              <a:solidFill>
                <a:srgbClr val="FF0000"/>
              </a:solidFill>
            </a:rPr>
            <a:t>Percentage by “Has table booking” &amp; “Has online delivery”</a:t>
          </a:r>
        </a:p>
      </dgm:t>
    </dgm:pt>
    <dgm:pt modelId="{3CABFE12-D237-40B5-8C92-3F5124D68946}" type="parTrans" cxnId="{74451EBA-AB17-43BB-A7FB-C882600431EA}">
      <dgm:prSet/>
      <dgm:spPr/>
      <dgm:t>
        <a:bodyPr/>
        <a:lstStyle/>
        <a:p>
          <a:endParaRPr lang="en-US"/>
        </a:p>
      </dgm:t>
    </dgm:pt>
    <dgm:pt modelId="{9469D417-85ED-4F8B-B2E5-18E635DC1E8F}" type="sibTrans" cxnId="{74451EBA-AB17-43BB-A7FB-C882600431EA}">
      <dgm:prSet/>
      <dgm:spPr/>
      <dgm:t>
        <a:bodyPr/>
        <a:lstStyle/>
        <a:p>
          <a:endParaRPr lang="en-US"/>
        </a:p>
      </dgm:t>
    </dgm:pt>
    <dgm:pt modelId="{6DE2F501-9F44-46E5-A5E7-0E79BDBC796E}" type="pres">
      <dgm:prSet presAssocID="{E7F08378-DDE1-4B8F-A124-2FBAFD45AF6D}" presName="linear" presStyleCnt="0">
        <dgm:presLayoutVars>
          <dgm:animLvl val="lvl"/>
          <dgm:resizeHandles val="exact"/>
        </dgm:presLayoutVars>
      </dgm:prSet>
      <dgm:spPr/>
    </dgm:pt>
    <dgm:pt modelId="{35E476BF-3912-464E-BBE1-A5F94A074586}" type="pres">
      <dgm:prSet presAssocID="{A8CEC8A8-9007-4422-93F4-72144ACA3FB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27F5123-812B-4AB9-8209-A4D4B1A493CD}" type="pres">
      <dgm:prSet presAssocID="{B5C92C09-E032-4CB9-842F-1BE526237614}" presName="spacer" presStyleCnt="0"/>
      <dgm:spPr/>
    </dgm:pt>
    <dgm:pt modelId="{0764B937-FD28-49C6-8BFE-8C5CA138C104}" type="pres">
      <dgm:prSet presAssocID="{52B07DB5-7812-4D04-95B8-D05F6D7FA40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3C4A9176-A629-41E9-A78E-70C0EE5EC7B8}" type="pres">
      <dgm:prSet presAssocID="{6E915872-FEDD-4353-ACB0-B69C37AB85D1}" presName="spacer" presStyleCnt="0"/>
      <dgm:spPr/>
    </dgm:pt>
    <dgm:pt modelId="{D56E418E-3990-4792-A109-49FAA887A025}" type="pres">
      <dgm:prSet presAssocID="{91A936AE-7CE6-4BD6-9A37-D9FEA6D5C8B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E4DEBA98-6085-49C6-9A50-9ABC7503EFC4}" type="pres">
      <dgm:prSet presAssocID="{12C46B85-99B2-43D9-8518-F38746CF960C}" presName="spacer" presStyleCnt="0"/>
      <dgm:spPr/>
    </dgm:pt>
    <dgm:pt modelId="{D8910571-6AF2-4CDB-88BC-8752F7ED09D0}" type="pres">
      <dgm:prSet presAssocID="{A4DAF2F2-5396-463E-928C-C5882E100265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7B63E70-C2A5-43DA-8DCA-7FD0CA4EBDB8}" type="pres">
      <dgm:prSet presAssocID="{60B9989B-E3CC-4BFB-B7FE-E3F9C07AF87B}" presName="spacer" presStyleCnt="0"/>
      <dgm:spPr/>
    </dgm:pt>
    <dgm:pt modelId="{59901753-A3C5-4A4F-8F03-D23387112BC2}" type="pres">
      <dgm:prSet presAssocID="{55E93C12-8C93-4CC7-8F96-90A6EC61518E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67A1811-2159-4D86-81F5-281A952374C1}" type="pres">
      <dgm:prSet presAssocID="{3B2ECA31-96BA-4F25-8C90-8304C803D2F6}" presName="spacer" presStyleCnt="0"/>
      <dgm:spPr/>
    </dgm:pt>
    <dgm:pt modelId="{85318BB6-0F53-4783-ACC1-0BC12581FA6D}" type="pres">
      <dgm:prSet presAssocID="{0993D168-5E79-4411-85E3-64DF06DCB0F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225388E1-2127-445A-B32E-50C4D17C522A}" type="pres">
      <dgm:prSet presAssocID="{E926C444-52BA-498C-B7E6-E6E221B33F2A}" presName="spacer" presStyleCnt="0"/>
      <dgm:spPr/>
    </dgm:pt>
    <dgm:pt modelId="{B3B68EF0-41FB-49C9-838C-62F5F6A50BC2}" type="pres">
      <dgm:prSet presAssocID="{78B97AF7-8381-462D-9440-21726C3EDA1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5636E30-F3CF-4EA5-8B9D-964C87284AAC}" type="pres">
      <dgm:prSet presAssocID="{B96A9038-A70A-4D2A-AFAF-11929FE318FC}" presName="spacer" presStyleCnt="0"/>
      <dgm:spPr/>
    </dgm:pt>
    <dgm:pt modelId="{99FFBAE6-53C8-43A2-AF64-6DDC54DBC966}" type="pres">
      <dgm:prSet presAssocID="{4E10E400-96E2-45AE-B81B-822CC97DC77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C9BF20E-3498-4332-A38E-61E517B049A0}" srcId="{E7F08378-DDE1-4B8F-A124-2FBAFD45AF6D}" destId="{55E93C12-8C93-4CC7-8F96-90A6EC61518E}" srcOrd="4" destOrd="0" parTransId="{B2887FEF-3342-449E-BAD4-4E590E710AC0}" sibTransId="{3B2ECA31-96BA-4F25-8C90-8304C803D2F6}"/>
    <dgm:cxn modelId="{79C9E912-FB8E-4A58-BD55-C6FCA17DEC74}" type="presOf" srcId="{52B07DB5-7812-4D04-95B8-D05F6D7FA401}" destId="{0764B937-FD28-49C6-8BFE-8C5CA138C104}" srcOrd="0" destOrd="0" presId="urn:microsoft.com/office/officeart/2005/8/layout/vList2"/>
    <dgm:cxn modelId="{25B6EA12-4463-42CF-B7D5-310EC703CFED}" srcId="{E7F08378-DDE1-4B8F-A124-2FBAFD45AF6D}" destId="{78B97AF7-8381-462D-9440-21726C3EDA1F}" srcOrd="6" destOrd="0" parTransId="{B2D7A275-DF06-489B-ACE4-9DA051318393}" sibTransId="{B96A9038-A70A-4D2A-AFAF-11929FE318FC}"/>
    <dgm:cxn modelId="{B746EE1B-BEBF-434B-A9AB-56F3DC2B1DA1}" srcId="{E7F08378-DDE1-4B8F-A124-2FBAFD45AF6D}" destId="{A4DAF2F2-5396-463E-928C-C5882E100265}" srcOrd="3" destOrd="0" parTransId="{29D40A52-E351-4BE7-BB0E-919E83993786}" sibTransId="{60B9989B-E3CC-4BFB-B7FE-E3F9C07AF87B}"/>
    <dgm:cxn modelId="{30EBC523-E4EF-4641-901D-0D16A01E7ED7}" type="presOf" srcId="{A4DAF2F2-5396-463E-928C-C5882E100265}" destId="{D8910571-6AF2-4CDB-88BC-8752F7ED09D0}" srcOrd="0" destOrd="0" presId="urn:microsoft.com/office/officeart/2005/8/layout/vList2"/>
    <dgm:cxn modelId="{3999C23B-687B-47B4-A014-BB9D1DB27E10}" type="presOf" srcId="{0993D168-5E79-4411-85E3-64DF06DCB0F0}" destId="{85318BB6-0F53-4783-ACC1-0BC12581FA6D}" srcOrd="0" destOrd="0" presId="urn:microsoft.com/office/officeart/2005/8/layout/vList2"/>
    <dgm:cxn modelId="{610EDB59-7034-4B48-8E7A-7DD63C2D4ECC}" srcId="{E7F08378-DDE1-4B8F-A124-2FBAFD45AF6D}" destId="{52B07DB5-7812-4D04-95B8-D05F6D7FA401}" srcOrd="1" destOrd="0" parTransId="{7856921D-945B-4031-8DEF-25062E904F4C}" sibTransId="{6E915872-FEDD-4353-ACB0-B69C37AB85D1}"/>
    <dgm:cxn modelId="{BF8A9484-8313-42E8-A16A-907517403935}" type="presOf" srcId="{E7F08378-DDE1-4B8F-A124-2FBAFD45AF6D}" destId="{6DE2F501-9F44-46E5-A5E7-0E79BDBC796E}" srcOrd="0" destOrd="0" presId="urn:microsoft.com/office/officeart/2005/8/layout/vList2"/>
    <dgm:cxn modelId="{386C688A-894C-4897-AAD8-634F60F7C8CA}" srcId="{E7F08378-DDE1-4B8F-A124-2FBAFD45AF6D}" destId="{91A936AE-7CE6-4BD6-9A37-D9FEA6D5C8B6}" srcOrd="2" destOrd="0" parTransId="{168E3937-F457-4864-B9AD-7AC4273D4E66}" sibTransId="{12C46B85-99B2-43D9-8518-F38746CF960C}"/>
    <dgm:cxn modelId="{7D3216A0-C31F-437C-914A-02174152AC39}" type="presOf" srcId="{78B97AF7-8381-462D-9440-21726C3EDA1F}" destId="{B3B68EF0-41FB-49C9-838C-62F5F6A50BC2}" srcOrd="0" destOrd="0" presId="urn:microsoft.com/office/officeart/2005/8/layout/vList2"/>
    <dgm:cxn modelId="{F3FB90A8-89EF-4A5A-B291-A955330BD78F}" type="presOf" srcId="{A8CEC8A8-9007-4422-93F4-72144ACA3FB5}" destId="{35E476BF-3912-464E-BBE1-A5F94A074586}" srcOrd="0" destOrd="0" presId="urn:microsoft.com/office/officeart/2005/8/layout/vList2"/>
    <dgm:cxn modelId="{F30998B5-2852-4AAF-A324-8DC21DC2FC27}" srcId="{E7F08378-DDE1-4B8F-A124-2FBAFD45AF6D}" destId="{0993D168-5E79-4411-85E3-64DF06DCB0F0}" srcOrd="5" destOrd="0" parTransId="{FA64A994-93E4-432D-9AB6-76A0092FA200}" sibTransId="{E926C444-52BA-498C-B7E6-E6E221B33F2A}"/>
    <dgm:cxn modelId="{74451EBA-AB17-43BB-A7FB-C882600431EA}" srcId="{E7F08378-DDE1-4B8F-A124-2FBAFD45AF6D}" destId="{4E10E400-96E2-45AE-B81B-822CC97DC77A}" srcOrd="7" destOrd="0" parTransId="{3CABFE12-D237-40B5-8C92-3F5124D68946}" sibTransId="{9469D417-85ED-4F8B-B2E5-18E635DC1E8F}"/>
    <dgm:cxn modelId="{E99006CD-8573-42B2-B4D4-F7ED50000508}" type="presOf" srcId="{91A936AE-7CE6-4BD6-9A37-D9FEA6D5C8B6}" destId="{D56E418E-3990-4792-A109-49FAA887A025}" srcOrd="0" destOrd="0" presId="urn:microsoft.com/office/officeart/2005/8/layout/vList2"/>
    <dgm:cxn modelId="{A31B8EDF-DB74-4DCC-8F21-B39E96C006E4}" srcId="{E7F08378-DDE1-4B8F-A124-2FBAFD45AF6D}" destId="{A8CEC8A8-9007-4422-93F4-72144ACA3FB5}" srcOrd="0" destOrd="0" parTransId="{71832DF1-3CB3-4FA2-83FF-EDD6F628A943}" sibTransId="{B5C92C09-E032-4CB9-842F-1BE526237614}"/>
    <dgm:cxn modelId="{241DA3E1-5614-4607-98CE-75836428D953}" type="presOf" srcId="{55E93C12-8C93-4CC7-8F96-90A6EC61518E}" destId="{59901753-A3C5-4A4F-8F03-D23387112BC2}" srcOrd="0" destOrd="0" presId="urn:microsoft.com/office/officeart/2005/8/layout/vList2"/>
    <dgm:cxn modelId="{A0359BEA-0C32-429F-8ED4-E4E4937EC2B3}" type="presOf" srcId="{4E10E400-96E2-45AE-B81B-822CC97DC77A}" destId="{99FFBAE6-53C8-43A2-AF64-6DDC54DBC966}" srcOrd="0" destOrd="0" presId="urn:microsoft.com/office/officeart/2005/8/layout/vList2"/>
    <dgm:cxn modelId="{001A7291-F066-4CA2-9D92-5E314BE9E963}" type="presParOf" srcId="{6DE2F501-9F44-46E5-A5E7-0E79BDBC796E}" destId="{35E476BF-3912-464E-BBE1-A5F94A074586}" srcOrd="0" destOrd="0" presId="urn:microsoft.com/office/officeart/2005/8/layout/vList2"/>
    <dgm:cxn modelId="{3197FA8B-01F2-4774-AC5F-07F5D74F6733}" type="presParOf" srcId="{6DE2F501-9F44-46E5-A5E7-0E79BDBC796E}" destId="{F27F5123-812B-4AB9-8209-A4D4B1A493CD}" srcOrd="1" destOrd="0" presId="urn:microsoft.com/office/officeart/2005/8/layout/vList2"/>
    <dgm:cxn modelId="{2EEC5F7E-7B96-4D08-92AB-DBCCC6B0E34B}" type="presParOf" srcId="{6DE2F501-9F44-46E5-A5E7-0E79BDBC796E}" destId="{0764B937-FD28-49C6-8BFE-8C5CA138C104}" srcOrd="2" destOrd="0" presId="urn:microsoft.com/office/officeart/2005/8/layout/vList2"/>
    <dgm:cxn modelId="{AFD3E25B-7A59-499C-98CA-1D0434DA84EB}" type="presParOf" srcId="{6DE2F501-9F44-46E5-A5E7-0E79BDBC796E}" destId="{3C4A9176-A629-41E9-A78E-70C0EE5EC7B8}" srcOrd="3" destOrd="0" presId="urn:microsoft.com/office/officeart/2005/8/layout/vList2"/>
    <dgm:cxn modelId="{DD7493D7-5C59-4A65-B486-B9C9B8260504}" type="presParOf" srcId="{6DE2F501-9F44-46E5-A5E7-0E79BDBC796E}" destId="{D56E418E-3990-4792-A109-49FAA887A025}" srcOrd="4" destOrd="0" presId="urn:microsoft.com/office/officeart/2005/8/layout/vList2"/>
    <dgm:cxn modelId="{406D9B40-E977-4939-9615-87A5D693882D}" type="presParOf" srcId="{6DE2F501-9F44-46E5-A5E7-0E79BDBC796E}" destId="{E4DEBA98-6085-49C6-9A50-9ABC7503EFC4}" srcOrd="5" destOrd="0" presId="urn:microsoft.com/office/officeart/2005/8/layout/vList2"/>
    <dgm:cxn modelId="{99F77E1E-FFEF-4328-9F10-79C54CBC4E42}" type="presParOf" srcId="{6DE2F501-9F44-46E5-A5E7-0E79BDBC796E}" destId="{D8910571-6AF2-4CDB-88BC-8752F7ED09D0}" srcOrd="6" destOrd="0" presId="urn:microsoft.com/office/officeart/2005/8/layout/vList2"/>
    <dgm:cxn modelId="{476D5AF6-6145-4A7E-9753-A7F21B9B0D7A}" type="presParOf" srcId="{6DE2F501-9F44-46E5-A5E7-0E79BDBC796E}" destId="{07B63E70-C2A5-43DA-8DCA-7FD0CA4EBDB8}" srcOrd="7" destOrd="0" presId="urn:microsoft.com/office/officeart/2005/8/layout/vList2"/>
    <dgm:cxn modelId="{20A5A181-3700-4BCB-B261-18C8533CA99C}" type="presParOf" srcId="{6DE2F501-9F44-46E5-A5E7-0E79BDBC796E}" destId="{59901753-A3C5-4A4F-8F03-D23387112BC2}" srcOrd="8" destOrd="0" presId="urn:microsoft.com/office/officeart/2005/8/layout/vList2"/>
    <dgm:cxn modelId="{B499DBC8-3149-482C-9C83-61F8B3E310E8}" type="presParOf" srcId="{6DE2F501-9F44-46E5-A5E7-0E79BDBC796E}" destId="{467A1811-2159-4D86-81F5-281A952374C1}" srcOrd="9" destOrd="0" presId="urn:microsoft.com/office/officeart/2005/8/layout/vList2"/>
    <dgm:cxn modelId="{E38C4651-86AA-43C7-8987-8513F4370FCB}" type="presParOf" srcId="{6DE2F501-9F44-46E5-A5E7-0E79BDBC796E}" destId="{85318BB6-0F53-4783-ACC1-0BC12581FA6D}" srcOrd="10" destOrd="0" presId="urn:microsoft.com/office/officeart/2005/8/layout/vList2"/>
    <dgm:cxn modelId="{1BCE8BF5-8B16-4157-8C76-CF95877F1E25}" type="presParOf" srcId="{6DE2F501-9F44-46E5-A5E7-0E79BDBC796E}" destId="{225388E1-2127-445A-B32E-50C4D17C522A}" srcOrd="11" destOrd="0" presId="urn:microsoft.com/office/officeart/2005/8/layout/vList2"/>
    <dgm:cxn modelId="{FD7D92BB-C771-4FB2-9B75-1B020A270818}" type="presParOf" srcId="{6DE2F501-9F44-46E5-A5E7-0E79BDBC796E}" destId="{B3B68EF0-41FB-49C9-838C-62F5F6A50BC2}" srcOrd="12" destOrd="0" presId="urn:microsoft.com/office/officeart/2005/8/layout/vList2"/>
    <dgm:cxn modelId="{571EF25C-268A-4133-959C-4D1F7D43D883}" type="presParOf" srcId="{6DE2F501-9F44-46E5-A5E7-0E79BDBC796E}" destId="{D5636E30-F3CF-4EA5-8B9D-964C87284AAC}" srcOrd="13" destOrd="0" presId="urn:microsoft.com/office/officeart/2005/8/layout/vList2"/>
    <dgm:cxn modelId="{EBA820CC-7A59-40E5-B838-24F0F6AADE24}" type="presParOf" srcId="{6DE2F501-9F44-46E5-A5E7-0E79BDBC796E}" destId="{99FFBAE6-53C8-43A2-AF64-6DDC54DBC966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F6158E-226D-4364-9585-4C11B19101C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26C298-CDEF-4EAF-BA2A-58756D081667}">
      <dgm:prSet custT="1"/>
      <dgm:spPr>
        <a:solidFill>
          <a:srgbClr val="FF2F2F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Between 2010 and 2018, Zomato expanded its presence across multiple countries and cities, amassing a substantial database of restaurants. While precise annual figures for each country and city are not publicly available, several analyses provide insights into the platform's growth during this period:</a:t>
          </a:r>
        </a:p>
      </dgm:t>
    </dgm:pt>
    <dgm:pt modelId="{D8B4F89F-8532-4FC7-911A-1394FD5D902F}" type="parTrans" cxnId="{AAB55EA7-D1FF-4072-8CC4-32AC688989EA}">
      <dgm:prSet/>
      <dgm:spPr/>
      <dgm:t>
        <a:bodyPr/>
        <a:lstStyle/>
        <a:p>
          <a:endParaRPr lang="en-US"/>
        </a:p>
      </dgm:t>
    </dgm:pt>
    <dgm:pt modelId="{5A5D0C97-6E5C-4F96-A695-986AA48BC1E1}" type="sibTrans" cxnId="{AAB55EA7-D1FF-4072-8CC4-32AC688989EA}">
      <dgm:prSet/>
      <dgm:spPr/>
      <dgm:t>
        <a:bodyPr/>
        <a:lstStyle/>
        <a:p>
          <a:endParaRPr lang="en-US"/>
        </a:p>
      </dgm:t>
    </dgm:pt>
    <dgm:pt modelId="{7BD106DF-DD0B-4968-B1A0-27BB746A57A4}">
      <dgm:prSet custT="1"/>
      <dgm:spPr>
        <a:solidFill>
          <a:srgbClr val="FF2F2F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Dataset Overview:</a:t>
          </a:r>
          <a:r>
            <a:rPr lang="en-US" sz="2000" dirty="0">
              <a:solidFill>
                <a:schemeClr val="tx1"/>
              </a:solidFill>
            </a:rPr>
            <a:t> A comprehensive dataset from 2010 to 2018 encompasses information on 9,551 restaurants across 141 cities in 15 countries, covering over 250 cuisines. </a:t>
          </a:r>
        </a:p>
      </dgm:t>
    </dgm:pt>
    <dgm:pt modelId="{923C8230-BC38-4D74-8632-656532B8839A}" type="parTrans" cxnId="{BA62F498-0E92-427E-86BF-607F9EE4B93F}">
      <dgm:prSet/>
      <dgm:spPr/>
      <dgm:t>
        <a:bodyPr/>
        <a:lstStyle/>
        <a:p>
          <a:endParaRPr lang="en-US"/>
        </a:p>
      </dgm:t>
    </dgm:pt>
    <dgm:pt modelId="{A08CDE3E-90F3-4DDC-9E4F-4FCC94B8C846}" type="sibTrans" cxnId="{BA62F498-0E92-427E-86BF-607F9EE4B93F}">
      <dgm:prSet/>
      <dgm:spPr/>
      <dgm:t>
        <a:bodyPr/>
        <a:lstStyle/>
        <a:p>
          <a:endParaRPr lang="en-US"/>
        </a:p>
      </dgm:t>
    </dgm:pt>
    <dgm:pt modelId="{82756AE7-2501-4ECD-B6C8-ED64D578427F}">
      <dgm:prSet custT="1"/>
      <dgm:spPr>
        <a:solidFill>
          <a:srgbClr val="FF2F2F"/>
        </a:solidFill>
      </dgm:spPr>
      <dgm:t>
        <a:bodyPr/>
        <a:lstStyle/>
        <a:p>
          <a:r>
            <a:rPr lang="en-US" sz="2000" b="1">
              <a:solidFill>
                <a:schemeClr val="tx1"/>
              </a:solidFill>
            </a:rPr>
            <a:t>Country Distribution:</a:t>
          </a:r>
          <a:r>
            <a:rPr lang="en-US" sz="2000">
              <a:solidFill>
                <a:schemeClr val="tx1"/>
              </a:solidFill>
            </a:rPr>
            <a:t> India dominated the platform with approximately 8,700 restaurants, followed by the United States with around 400 restaurants. Other countries, including Brazil, the United Kingdom, and South Africa, had a smaller representation. </a:t>
          </a:r>
        </a:p>
      </dgm:t>
    </dgm:pt>
    <dgm:pt modelId="{0F7B73FE-2382-4D24-BF3B-4C766E3B0B95}" type="parTrans" cxnId="{4D546A67-6779-427D-A4F3-01C7F664737B}">
      <dgm:prSet/>
      <dgm:spPr/>
      <dgm:t>
        <a:bodyPr/>
        <a:lstStyle/>
        <a:p>
          <a:endParaRPr lang="en-US"/>
        </a:p>
      </dgm:t>
    </dgm:pt>
    <dgm:pt modelId="{C62A3DB2-8520-4DEB-9EE8-195E0E185AE7}" type="sibTrans" cxnId="{4D546A67-6779-427D-A4F3-01C7F664737B}">
      <dgm:prSet/>
      <dgm:spPr/>
      <dgm:t>
        <a:bodyPr/>
        <a:lstStyle/>
        <a:p>
          <a:endParaRPr lang="en-US"/>
        </a:p>
      </dgm:t>
    </dgm:pt>
    <dgm:pt modelId="{62EB8591-3BD1-47E6-9A16-9E5F8388BD39}">
      <dgm:prSet custT="1"/>
      <dgm:spPr>
        <a:solidFill>
          <a:srgbClr val="FF2F2F"/>
        </a:solidFill>
      </dgm:spPr>
      <dgm:t>
        <a:bodyPr/>
        <a:lstStyle/>
        <a:p>
          <a:r>
            <a:rPr lang="en-US" sz="2000" b="1">
              <a:solidFill>
                <a:schemeClr val="tx1"/>
              </a:solidFill>
            </a:rPr>
            <a:t>Annual Growth:</a:t>
          </a:r>
          <a:r>
            <a:rPr lang="en-US" sz="2000">
              <a:solidFill>
                <a:schemeClr val="tx1"/>
              </a:solidFill>
            </a:rPr>
            <a:t> The number of restaurants added each year remained relatively consistent, with slight fluctuations. For instance, 1,080 restaurants were added in 2010, 1,098 in 2011, and 1,102 in 2018. </a:t>
          </a:r>
        </a:p>
      </dgm:t>
    </dgm:pt>
    <dgm:pt modelId="{E7BC0172-7953-49D8-80B5-364FB9F27D95}" type="parTrans" cxnId="{811BD25A-2688-4311-BD6E-B5BA38EBA620}">
      <dgm:prSet/>
      <dgm:spPr/>
      <dgm:t>
        <a:bodyPr/>
        <a:lstStyle/>
        <a:p>
          <a:endParaRPr lang="en-US"/>
        </a:p>
      </dgm:t>
    </dgm:pt>
    <dgm:pt modelId="{CCF125A2-5587-48EE-A3D7-23E6B4636149}" type="sibTrans" cxnId="{811BD25A-2688-4311-BD6E-B5BA38EBA620}">
      <dgm:prSet/>
      <dgm:spPr/>
      <dgm:t>
        <a:bodyPr/>
        <a:lstStyle/>
        <a:p>
          <a:endParaRPr lang="en-US"/>
        </a:p>
      </dgm:t>
    </dgm:pt>
    <dgm:pt modelId="{F1758581-D224-4624-9EBC-07E520D24B8C}">
      <dgm:prSet custT="1"/>
      <dgm:spPr>
        <a:solidFill>
          <a:srgbClr val="FF2F2F"/>
        </a:solidFill>
      </dgm:spPr>
      <dgm:t>
        <a:bodyPr/>
        <a:lstStyle/>
        <a:p>
          <a:r>
            <a:rPr lang="en-US" sz="2000">
              <a:solidFill>
                <a:schemeClr val="tx1"/>
              </a:solidFill>
            </a:rPr>
            <a:t>These figures highlight Zomato's significant expansion and its efforts to cater to diverse culinary preferences across various regions during the 2010-2018 period.</a:t>
          </a:r>
        </a:p>
      </dgm:t>
    </dgm:pt>
    <dgm:pt modelId="{38522B9D-1100-4354-9625-C2E01DD6C02F}" type="parTrans" cxnId="{4FE738CD-7B9E-4617-8D0D-993A316319DA}">
      <dgm:prSet/>
      <dgm:spPr/>
      <dgm:t>
        <a:bodyPr/>
        <a:lstStyle/>
        <a:p>
          <a:endParaRPr lang="en-US"/>
        </a:p>
      </dgm:t>
    </dgm:pt>
    <dgm:pt modelId="{B97E95E5-E59B-452E-AF65-D78FD9F0B905}" type="sibTrans" cxnId="{4FE738CD-7B9E-4617-8D0D-993A316319DA}">
      <dgm:prSet/>
      <dgm:spPr/>
      <dgm:t>
        <a:bodyPr/>
        <a:lstStyle/>
        <a:p>
          <a:endParaRPr lang="en-US"/>
        </a:p>
      </dgm:t>
    </dgm:pt>
    <dgm:pt modelId="{BE24AA8B-214F-43DE-9885-93D55C73DCF6}" type="pres">
      <dgm:prSet presAssocID="{79F6158E-226D-4364-9585-4C11B19101CB}" presName="outerComposite" presStyleCnt="0">
        <dgm:presLayoutVars>
          <dgm:chMax val="5"/>
          <dgm:dir/>
          <dgm:resizeHandles val="exact"/>
        </dgm:presLayoutVars>
      </dgm:prSet>
      <dgm:spPr/>
    </dgm:pt>
    <dgm:pt modelId="{2A95F250-5491-475D-9274-8AFCA7FF3EA5}" type="pres">
      <dgm:prSet presAssocID="{79F6158E-226D-4364-9585-4C11B19101CB}" presName="dummyMaxCanvas" presStyleCnt="0">
        <dgm:presLayoutVars/>
      </dgm:prSet>
      <dgm:spPr/>
    </dgm:pt>
    <dgm:pt modelId="{9CA0AE90-EE03-43E4-B104-2709DE399A90}" type="pres">
      <dgm:prSet presAssocID="{79F6158E-226D-4364-9585-4C11B19101CB}" presName="FiveNodes_1" presStyleLbl="node1" presStyleIdx="0" presStyleCnt="5">
        <dgm:presLayoutVars>
          <dgm:bulletEnabled val="1"/>
        </dgm:presLayoutVars>
      </dgm:prSet>
      <dgm:spPr/>
    </dgm:pt>
    <dgm:pt modelId="{75DDFCD2-BD32-447D-93F1-67F21C9DDE8F}" type="pres">
      <dgm:prSet presAssocID="{79F6158E-226D-4364-9585-4C11B19101CB}" presName="FiveNodes_2" presStyleLbl="node1" presStyleIdx="1" presStyleCnt="5">
        <dgm:presLayoutVars>
          <dgm:bulletEnabled val="1"/>
        </dgm:presLayoutVars>
      </dgm:prSet>
      <dgm:spPr/>
    </dgm:pt>
    <dgm:pt modelId="{AC339EE3-8E26-482E-B518-D007EDF10A4D}" type="pres">
      <dgm:prSet presAssocID="{79F6158E-226D-4364-9585-4C11B19101CB}" presName="FiveNodes_3" presStyleLbl="node1" presStyleIdx="2" presStyleCnt="5">
        <dgm:presLayoutVars>
          <dgm:bulletEnabled val="1"/>
        </dgm:presLayoutVars>
      </dgm:prSet>
      <dgm:spPr/>
    </dgm:pt>
    <dgm:pt modelId="{E61729A6-752F-4F6D-8669-5D6F2D02D356}" type="pres">
      <dgm:prSet presAssocID="{79F6158E-226D-4364-9585-4C11B19101CB}" presName="FiveNodes_4" presStyleLbl="node1" presStyleIdx="3" presStyleCnt="5">
        <dgm:presLayoutVars>
          <dgm:bulletEnabled val="1"/>
        </dgm:presLayoutVars>
      </dgm:prSet>
      <dgm:spPr/>
    </dgm:pt>
    <dgm:pt modelId="{518138D6-6403-4D1C-8E32-9C3D8DC72F66}" type="pres">
      <dgm:prSet presAssocID="{79F6158E-226D-4364-9585-4C11B19101CB}" presName="FiveNodes_5" presStyleLbl="node1" presStyleIdx="4" presStyleCnt="5">
        <dgm:presLayoutVars>
          <dgm:bulletEnabled val="1"/>
        </dgm:presLayoutVars>
      </dgm:prSet>
      <dgm:spPr/>
    </dgm:pt>
    <dgm:pt modelId="{22ADC5E0-D74B-4962-BDA2-F6796FC47707}" type="pres">
      <dgm:prSet presAssocID="{79F6158E-226D-4364-9585-4C11B19101CB}" presName="FiveConn_1-2" presStyleLbl="fgAccFollowNode1" presStyleIdx="0" presStyleCnt="4">
        <dgm:presLayoutVars>
          <dgm:bulletEnabled val="1"/>
        </dgm:presLayoutVars>
      </dgm:prSet>
      <dgm:spPr/>
    </dgm:pt>
    <dgm:pt modelId="{BDE22CC5-DCBC-4D56-B2A7-B65CE73E3C91}" type="pres">
      <dgm:prSet presAssocID="{79F6158E-226D-4364-9585-4C11B19101CB}" presName="FiveConn_2-3" presStyleLbl="fgAccFollowNode1" presStyleIdx="1" presStyleCnt="4">
        <dgm:presLayoutVars>
          <dgm:bulletEnabled val="1"/>
        </dgm:presLayoutVars>
      </dgm:prSet>
      <dgm:spPr/>
    </dgm:pt>
    <dgm:pt modelId="{00056C34-BA82-41E0-B155-4A04F3A4E584}" type="pres">
      <dgm:prSet presAssocID="{79F6158E-226D-4364-9585-4C11B19101CB}" presName="FiveConn_3-4" presStyleLbl="fgAccFollowNode1" presStyleIdx="2" presStyleCnt="4">
        <dgm:presLayoutVars>
          <dgm:bulletEnabled val="1"/>
        </dgm:presLayoutVars>
      </dgm:prSet>
      <dgm:spPr/>
    </dgm:pt>
    <dgm:pt modelId="{D0E8CCCF-DDD6-4258-87C5-000981704379}" type="pres">
      <dgm:prSet presAssocID="{79F6158E-226D-4364-9585-4C11B19101CB}" presName="FiveConn_4-5" presStyleLbl="fgAccFollowNode1" presStyleIdx="3" presStyleCnt="4">
        <dgm:presLayoutVars>
          <dgm:bulletEnabled val="1"/>
        </dgm:presLayoutVars>
      </dgm:prSet>
      <dgm:spPr/>
    </dgm:pt>
    <dgm:pt modelId="{918926DB-168B-4CD5-BF29-589FC64ED737}" type="pres">
      <dgm:prSet presAssocID="{79F6158E-226D-4364-9585-4C11B19101CB}" presName="FiveNodes_1_text" presStyleLbl="node1" presStyleIdx="4" presStyleCnt="5">
        <dgm:presLayoutVars>
          <dgm:bulletEnabled val="1"/>
        </dgm:presLayoutVars>
      </dgm:prSet>
      <dgm:spPr/>
    </dgm:pt>
    <dgm:pt modelId="{DD1FCC55-C810-4063-84D1-10A1943FD2F5}" type="pres">
      <dgm:prSet presAssocID="{79F6158E-226D-4364-9585-4C11B19101CB}" presName="FiveNodes_2_text" presStyleLbl="node1" presStyleIdx="4" presStyleCnt="5">
        <dgm:presLayoutVars>
          <dgm:bulletEnabled val="1"/>
        </dgm:presLayoutVars>
      </dgm:prSet>
      <dgm:spPr/>
    </dgm:pt>
    <dgm:pt modelId="{161BF8D8-6415-4E98-A598-9B3B4840B5A8}" type="pres">
      <dgm:prSet presAssocID="{79F6158E-226D-4364-9585-4C11B19101CB}" presName="FiveNodes_3_text" presStyleLbl="node1" presStyleIdx="4" presStyleCnt="5">
        <dgm:presLayoutVars>
          <dgm:bulletEnabled val="1"/>
        </dgm:presLayoutVars>
      </dgm:prSet>
      <dgm:spPr/>
    </dgm:pt>
    <dgm:pt modelId="{88B1814E-8351-4C35-BFCF-841B46950412}" type="pres">
      <dgm:prSet presAssocID="{79F6158E-226D-4364-9585-4C11B19101CB}" presName="FiveNodes_4_text" presStyleLbl="node1" presStyleIdx="4" presStyleCnt="5">
        <dgm:presLayoutVars>
          <dgm:bulletEnabled val="1"/>
        </dgm:presLayoutVars>
      </dgm:prSet>
      <dgm:spPr/>
    </dgm:pt>
    <dgm:pt modelId="{7C892F14-3AA6-4B7F-8D8F-A655D3FC2FED}" type="pres">
      <dgm:prSet presAssocID="{79F6158E-226D-4364-9585-4C11B19101C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FD8A304-9557-426B-B86E-E7B46BCD7486}" type="presOf" srcId="{62EB8591-3BD1-47E6-9A16-9E5F8388BD39}" destId="{E61729A6-752F-4F6D-8669-5D6F2D02D356}" srcOrd="0" destOrd="0" presId="urn:microsoft.com/office/officeart/2005/8/layout/vProcess5"/>
    <dgm:cxn modelId="{2E28D40E-9409-49A0-B38F-5192C6EDF9CE}" type="presOf" srcId="{62EB8591-3BD1-47E6-9A16-9E5F8388BD39}" destId="{88B1814E-8351-4C35-BFCF-841B46950412}" srcOrd="1" destOrd="0" presId="urn:microsoft.com/office/officeart/2005/8/layout/vProcess5"/>
    <dgm:cxn modelId="{E7DF5023-E277-4B81-AF41-7195BBF27AD8}" type="presOf" srcId="{7BD106DF-DD0B-4968-B1A0-27BB746A57A4}" destId="{75DDFCD2-BD32-447D-93F1-67F21C9DDE8F}" srcOrd="0" destOrd="0" presId="urn:microsoft.com/office/officeart/2005/8/layout/vProcess5"/>
    <dgm:cxn modelId="{DD083760-330C-469B-953D-99F106903D6C}" type="presOf" srcId="{CCF125A2-5587-48EE-A3D7-23E6B4636149}" destId="{D0E8CCCF-DDD6-4258-87C5-000981704379}" srcOrd="0" destOrd="0" presId="urn:microsoft.com/office/officeart/2005/8/layout/vProcess5"/>
    <dgm:cxn modelId="{4D546A67-6779-427D-A4F3-01C7F664737B}" srcId="{79F6158E-226D-4364-9585-4C11B19101CB}" destId="{82756AE7-2501-4ECD-B6C8-ED64D578427F}" srcOrd="2" destOrd="0" parTransId="{0F7B73FE-2382-4D24-BF3B-4C766E3B0B95}" sibTransId="{C62A3DB2-8520-4DEB-9EE8-195E0E185AE7}"/>
    <dgm:cxn modelId="{81D0E84A-5C5B-41C6-8BF5-5EBA58B9E1DC}" type="presOf" srcId="{2D26C298-CDEF-4EAF-BA2A-58756D081667}" destId="{918926DB-168B-4CD5-BF29-589FC64ED737}" srcOrd="1" destOrd="0" presId="urn:microsoft.com/office/officeart/2005/8/layout/vProcess5"/>
    <dgm:cxn modelId="{21C11F50-CBBB-4EB5-933E-274B91FA35D9}" type="presOf" srcId="{82756AE7-2501-4ECD-B6C8-ED64D578427F}" destId="{161BF8D8-6415-4E98-A598-9B3B4840B5A8}" srcOrd="1" destOrd="0" presId="urn:microsoft.com/office/officeart/2005/8/layout/vProcess5"/>
    <dgm:cxn modelId="{811BD25A-2688-4311-BD6E-B5BA38EBA620}" srcId="{79F6158E-226D-4364-9585-4C11B19101CB}" destId="{62EB8591-3BD1-47E6-9A16-9E5F8388BD39}" srcOrd="3" destOrd="0" parTransId="{E7BC0172-7953-49D8-80B5-364FB9F27D95}" sibTransId="{CCF125A2-5587-48EE-A3D7-23E6B4636149}"/>
    <dgm:cxn modelId="{5501DC81-B6F6-4695-BBDB-B534F5AA60AD}" type="presOf" srcId="{A08CDE3E-90F3-4DDC-9E4F-4FCC94B8C846}" destId="{BDE22CC5-DCBC-4D56-B2A7-B65CE73E3C91}" srcOrd="0" destOrd="0" presId="urn:microsoft.com/office/officeart/2005/8/layout/vProcess5"/>
    <dgm:cxn modelId="{1BA46582-1093-4957-9F99-1BA6D4673B8B}" type="presOf" srcId="{F1758581-D224-4624-9EBC-07E520D24B8C}" destId="{518138D6-6403-4D1C-8E32-9C3D8DC72F66}" srcOrd="0" destOrd="0" presId="urn:microsoft.com/office/officeart/2005/8/layout/vProcess5"/>
    <dgm:cxn modelId="{BA62F498-0E92-427E-86BF-607F9EE4B93F}" srcId="{79F6158E-226D-4364-9585-4C11B19101CB}" destId="{7BD106DF-DD0B-4968-B1A0-27BB746A57A4}" srcOrd="1" destOrd="0" parTransId="{923C8230-BC38-4D74-8632-656532B8839A}" sibTransId="{A08CDE3E-90F3-4DDC-9E4F-4FCC94B8C846}"/>
    <dgm:cxn modelId="{A300D8A4-4017-4951-9C14-C8A5668D2797}" type="presOf" srcId="{F1758581-D224-4624-9EBC-07E520D24B8C}" destId="{7C892F14-3AA6-4B7F-8D8F-A655D3FC2FED}" srcOrd="1" destOrd="0" presId="urn:microsoft.com/office/officeart/2005/8/layout/vProcess5"/>
    <dgm:cxn modelId="{AAB55EA7-D1FF-4072-8CC4-32AC688989EA}" srcId="{79F6158E-226D-4364-9585-4C11B19101CB}" destId="{2D26C298-CDEF-4EAF-BA2A-58756D081667}" srcOrd="0" destOrd="0" parTransId="{D8B4F89F-8532-4FC7-911A-1394FD5D902F}" sibTransId="{5A5D0C97-6E5C-4F96-A695-986AA48BC1E1}"/>
    <dgm:cxn modelId="{EBFD87B4-4D77-4F9E-9333-61EDEF9E8ABD}" type="presOf" srcId="{82756AE7-2501-4ECD-B6C8-ED64D578427F}" destId="{AC339EE3-8E26-482E-B518-D007EDF10A4D}" srcOrd="0" destOrd="0" presId="urn:microsoft.com/office/officeart/2005/8/layout/vProcess5"/>
    <dgm:cxn modelId="{49E4E2BC-BE4F-4DAF-A26D-20982711B8BB}" type="presOf" srcId="{7BD106DF-DD0B-4968-B1A0-27BB746A57A4}" destId="{DD1FCC55-C810-4063-84D1-10A1943FD2F5}" srcOrd="1" destOrd="0" presId="urn:microsoft.com/office/officeart/2005/8/layout/vProcess5"/>
    <dgm:cxn modelId="{8BCFC2C1-313F-44B9-8E51-12E183627635}" type="presOf" srcId="{2D26C298-CDEF-4EAF-BA2A-58756D081667}" destId="{9CA0AE90-EE03-43E4-B104-2709DE399A90}" srcOrd="0" destOrd="0" presId="urn:microsoft.com/office/officeart/2005/8/layout/vProcess5"/>
    <dgm:cxn modelId="{9BFA33C7-CD36-4C5C-8ECA-0CEA1098E3C3}" type="presOf" srcId="{C62A3DB2-8520-4DEB-9EE8-195E0E185AE7}" destId="{00056C34-BA82-41E0-B155-4A04F3A4E584}" srcOrd="0" destOrd="0" presId="urn:microsoft.com/office/officeart/2005/8/layout/vProcess5"/>
    <dgm:cxn modelId="{4FE738CD-7B9E-4617-8D0D-993A316319DA}" srcId="{79F6158E-226D-4364-9585-4C11B19101CB}" destId="{F1758581-D224-4624-9EBC-07E520D24B8C}" srcOrd="4" destOrd="0" parTransId="{38522B9D-1100-4354-9625-C2E01DD6C02F}" sibTransId="{B97E95E5-E59B-452E-AF65-D78FD9F0B905}"/>
    <dgm:cxn modelId="{CF0719E8-B0AB-4342-AB2C-E3BE51E83E45}" type="presOf" srcId="{5A5D0C97-6E5C-4F96-A695-986AA48BC1E1}" destId="{22ADC5E0-D74B-4962-BDA2-F6796FC47707}" srcOrd="0" destOrd="0" presId="urn:microsoft.com/office/officeart/2005/8/layout/vProcess5"/>
    <dgm:cxn modelId="{DA96F2FA-D655-440F-909C-78AC4FE46B1D}" type="presOf" srcId="{79F6158E-226D-4364-9585-4C11B19101CB}" destId="{BE24AA8B-214F-43DE-9885-93D55C73DCF6}" srcOrd="0" destOrd="0" presId="urn:microsoft.com/office/officeart/2005/8/layout/vProcess5"/>
    <dgm:cxn modelId="{EB5E8B52-7B88-445E-913F-98744BBF7FA6}" type="presParOf" srcId="{BE24AA8B-214F-43DE-9885-93D55C73DCF6}" destId="{2A95F250-5491-475D-9274-8AFCA7FF3EA5}" srcOrd="0" destOrd="0" presId="urn:microsoft.com/office/officeart/2005/8/layout/vProcess5"/>
    <dgm:cxn modelId="{E9ED2FBC-8D25-43DD-9148-2EABD43B053B}" type="presParOf" srcId="{BE24AA8B-214F-43DE-9885-93D55C73DCF6}" destId="{9CA0AE90-EE03-43E4-B104-2709DE399A90}" srcOrd="1" destOrd="0" presId="urn:microsoft.com/office/officeart/2005/8/layout/vProcess5"/>
    <dgm:cxn modelId="{E5C137AF-3F5C-4F6B-BC53-6E8E2097D934}" type="presParOf" srcId="{BE24AA8B-214F-43DE-9885-93D55C73DCF6}" destId="{75DDFCD2-BD32-447D-93F1-67F21C9DDE8F}" srcOrd="2" destOrd="0" presId="urn:microsoft.com/office/officeart/2005/8/layout/vProcess5"/>
    <dgm:cxn modelId="{11EB9887-CFF1-4FD6-B59F-523C5B982499}" type="presParOf" srcId="{BE24AA8B-214F-43DE-9885-93D55C73DCF6}" destId="{AC339EE3-8E26-482E-B518-D007EDF10A4D}" srcOrd="3" destOrd="0" presId="urn:microsoft.com/office/officeart/2005/8/layout/vProcess5"/>
    <dgm:cxn modelId="{50778D64-299A-4A4A-B5F2-E57425B1C077}" type="presParOf" srcId="{BE24AA8B-214F-43DE-9885-93D55C73DCF6}" destId="{E61729A6-752F-4F6D-8669-5D6F2D02D356}" srcOrd="4" destOrd="0" presId="urn:microsoft.com/office/officeart/2005/8/layout/vProcess5"/>
    <dgm:cxn modelId="{68F70483-008D-46DE-8613-7CBC4D797431}" type="presParOf" srcId="{BE24AA8B-214F-43DE-9885-93D55C73DCF6}" destId="{518138D6-6403-4D1C-8E32-9C3D8DC72F66}" srcOrd="5" destOrd="0" presId="urn:microsoft.com/office/officeart/2005/8/layout/vProcess5"/>
    <dgm:cxn modelId="{D452ED7A-A956-4FA6-B8AC-5322154D4733}" type="presParOf" srcId="{BE24AA8B-214F-43DE-9885-93D55C73DCF6}" destId="{22ADC5E0-D74B-4962-BDA2-F6796FC47707}" srcOrd="6" destOrd="0" presId="urn:microsoft.com/office/officeart/2005/8/layout/vProcess5"/>
    <dgm:cxn modelId="{BF2EE2A8-298B-4039-B8A8-26F9134333C5}" type="presParOf" srcId="{BE24AA8B-214F-43DE-9885-93D55C73DCF6}" destId="{BDE22CC5-DCBC-4D56-B2A7-B65CE73E3C91}" srcOrd="7" destOrd="0" presId="urn:microsoft.com/office/officeart/2005/8/layout/vProcess5"/>
    <dgm:cxn modelId="{683580CC-38D6-4A6C-BCDA-28EDED552F70}" type="presParOf" srcId="{BE24AA8B-214F-43DE-9885-93D55C73DCF6}" destId="{00056C34-BA82-41E0-B155-4A04F3A4E584}" srcOrd="8" destOrd="0" presId="urn:microsoft.com/office/officeart/2005/8/layout/vProcess5"/>
    <dgm:cxn modelId="{CA997DB9-0BC5-4F70-976F-60A95E38946F}" type="presParOf" srcId="{BE24AA8B-214F-43DE-9885-93D55C73DCF6}" destId="{D0E8CCCF-DDD6-4258-87C5-000981704379}" srcOrd="9" destOrd="0" presId="urn:microsoft.com/office/officeart/2005/8/layout/vProcess5"/>
    <dgm:cxn modelId="{F8C98F05-783B-4266-A229-759384F89D01}" type="presParOf" srcId="{BE24AA8B-214F-43DE-9885-93D55C73DCF6}" destId="{918926DB-168B-4CD5-BF29-589FC64ED737}" srcOrd="10" destOrd="0" presId="urn:microsoft.com/office/officeart/2005/8/layout/vProcess5"/>
    <dgm:cxn modelId="{27F74592-F8F2-4D62-A47E-478FAAC315FF}" type="presParOf" srcId="{BE24AA8B-214F-43DE-9885-93D55C73DCF6}" destId="{DD1FCC55-C810-4063-84D1-10A1943FD2F5}" srcOrd="11" destOrd="0" presId="urn:microsoft.com/office/officeart/2005/8/layout/vProcess5"/>
    <dgm:cxn modelId="{F232580C-E1BD-4D4F-92EB-DF9D0353AEE4}" type="presParOf" srcId="{BE24AA8B-214F-43DE-9885-93D55C73DCF6}" destId="{161BF8D8-6415-4E98-A598-9B3B4840B5A8}" srcOrd="12" destOrd="0" presId="urn:microsoft.com/office/officeart/2005/8/layout/vProcess5"/>
    <dgm:cxn modelId="{672CEA6D-AFF5-4135-81FB-B52DAF3F810F}" type="presParOf" srcId="{BE24AA8B-214F-43DE-9885-93D55C73DCF6}" destId="{88B1814E-8351-4C35-BFCF-841B46950412}" srcOrd="13" destOrd="0" presId="urn:microsoft.com/office/officeart/2005/8/layout/vProcess5"/>
    <dgm:cxn modelId="{5B1F7F46-AF5C-4AE5-B34F-E9C3CA7E8587}" type="presParOf" srcId="{BE24AA8B-214F-43DE-9885-93D55C73DCF6}" destId="{7C892F14-3AA6-4B7F-8D8F-A655D3FC2FED}" srcOrd="14" destOrd="0" presId="urn:microsoft.com/office/officeart/2005/8/layout/vProcess5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476BF-3912-464E-BBE1-A5F94A074586}">
      <dsp:nvSpPr>
        <dsp:cNvPr id="0" name=""/>
        <dsp:cNvSpPr/>
      </dsp:nvSpPr>
      <dsp:spPr>
        <a:xfrm>
          <a:off x="0" y="4177"/>
          <a:ext cx="13141772" cy="671580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0000"/>
              </a:solidFill>
            </a:rPr>
            <a:t>1.</a:t>
          </a:r>
          <a:r>
            <a:rPr lang="en-IN" sz="2800" b="1" kern="1200" dirty="0">
              <a:solidFill>
                <a:srgbClr val="FF0000"/>
              </a:solidFill>
            </a:rPr>
            <a:t> </a:t>
          </a:r>
          <a:r>
            <a:rPr lang="en-IN" sz="2800" kern="1200" dirty="0">
              <a:solidFill>
                <a:srgbClr val="FF0000"/>
              </a:solidFill>
            </a:rPr>
            <a:t>Total Restaurant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32784" y="36961"/>
        <a:ext cx="13076204" cy="606012"/>
      </dsp:txXfrm>
    </dsp:sp>
    <dsp:sp modelId="{0764B937-FD28-49C6-8BFE-8C5CA138C104}">
      <dsp:nvSpPr>
        <dsp:cNvPr id="0" name=""/>
        <dsp:cNvSpPr/>
      </dsp:nvSpPr>
      <dsp:spPr>
        <a:xfrm>
          <a:off x="0" y="756397"/>
          <a:ext cx="13141772" cy="671580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FF0000"/>
              </a:solidFill>
            </a:rPr>
            <a:t>2.</a:t>
          </a:r>
          <a:r>
            <a:rPr lang="en-IN" sz="2800" b="1" kern="1200">
              <a:solidFill>
                <a:srgbClr val="FF0000"/>
              </a:solidFill>
            </a:rPr>
            <a:t> </a:t>
          </a:r>
          <a:r>
            <a:rPr lang="en-IN" sz="2800" kern="1200">
              <a:solidFill>
                <a:srgbClr val="FF0000"/>
              </a:solidFill>
            </a:rPr>
            <a:t>Total City</a:t>
          </a:r>
          <a:endParaRPr lang="en-US" sz="2800" kern="1200">
            <a:solidFill>
              <a:srgbClr val="FF0000"/>
            </a:solidFill>
          </a:endParaRPr>
        </a:p>
      </dsp:txBody>
      <dsp:txXfrm>
        <a:off x="32784" y="789181"/>
        <a:ext cx="13076204" cy="606012"/>
      </dsp:txXfrm>
    </dsp:sp>
    <dsp:sp modelId="{D56E418E-3990-4792-A109-49FAA887A025}">
      <dsp:nvSpPr>
        <dsp:cNvPr id="0" name=""/>
        <dsp:cNvSpPr/>
      </dsp:nvSpPr>
      <dsp:spPr>
        <a:xfrm>
          <a:off x="0" y="1508617"/>
          <a:ext cx="13141772" cy="671580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FF0000"/>
              </a:solidFill>
            </a:rPr>
            <a:t>3.</a:t>
          </a:r>
          <a:r>
            <a:rPr lang="en-IN" sz="2800" b="1" kern="1200">
              <a:solidFill>
                <a:srgbClr val="FF0000"/>
              </a:solidFill>
            </a:rPr>
            <a:t> </a:t>
          </a:r>
          <a:r>
            <a:rPr lang="en-IN" sz="2800" kern="1200">
              <a:solidFill>
                <a:srgbClr val="FF0000"/>
              </a:solidFill>
            </a:rPr>
            <a:t>Average Rating</a:t>
          </a:r>
          <a:endParaRPr lang="en-US" sz="2800" kern="1200">
            <a:solidFill>
              <a:srgbClr val="FF0000"/>
            </a:solidFill>
          </a:endParaRPr>
        </a:p>
      </dsp:txBody>
      <dsp:txXfrm>
        <a:off x="32784" y="1541401"/>
        <a:ext cx="13076204" cy="606012"/>
      </dsp:txXfrm>
    </dsp:sp>
    <dsp:sp modelId="{D8910571-6AF2-4CDB-88BC-8752F7ED09D0}">
      <dsp:nvSpPr>
        <dsp:cNvPr id="0" name=""/>
        <dsp:cNvSpPr/>
      </dsp:nvSpPr>
      <dsp:spPr>
        <a:xfrm>
          <a:off x="0" y="2260837"/>
          <a:ext cx="13141772" cy="671580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FF0000"/>
              </a:solidFill>
            </a:rPr>
            <a:t>4.</a:t>
          </a:r>
          <a:r>
            <a:rPr lang="en-IN" sz="2800" b="1" kern="1200">
              <a:solidFill>
                <a:srgbClr val="FF0000"/>
              </a:solidFill>
            </a:rPr>
            <a:t> </a:t>
          </a:r>
          <a:r>
            <a:rPr lang="en-IN" sz="2800" kern="1200">
              <a:solidFill>
                <a:srgbClr val="FF0000"/>
              </a:solidFill>
            </a:rPr>
            <a:t>Total Cuisines</a:t>
          </a:r>
          <a:endParaRPr lang="en-US" sz="2800" kern="1200">
            <a:solidFill>
              <a:srgbClr val="FF0000"/>
            </a:solidFill>
          </a:endParaRPr>
        </a:p>
      </dsp:txBody>
      <dsp:txXfrm>
        <a:off x="32784" y="2293621"/>
        <a:ext cx="13076204" cy="606012"/>
      </dsp:txXfrm>
    </dsp:sp>
    <dsp:sp modelId="{59901753-A3C5-4A4F-8F03-D23387112BC2}">
      <dsp:nvSpPr>
        <dsp:cNvPr id="0" name=""/>
        <dsp:cNvSpPr/>
      </dsp:nvSpPr>
      <dsp:spPr>
        <a:xfrm>
          <a:off x="0" y="3013057"/>
          <a:ext cx="13141772" cy="671580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FF0000"/>
              </a:solidFill>
            </a:rPr>
            <a:t>5.</a:t>
          </a:r>
          <a:r>
            <a:rPr lang="en-IN" sz="2800" b="1" kern="1200">
              <a:solidFill>
                <a:srgbClr val="FF0000"/>
              </a:solidFill>
            </a:rPr>
            <a:t> </a:t>
          </a:r>
          <a:r>
            <a:rPr lang="en-IN" sz="2800" kern="1200">
              <a:solidFill>
                <a:srgbClr val="FF0000"/>
              </a:solidFill>
            </a:rPr>
            <a:t>Total Votes</a:t>
          </a:r>
          <a:endParaRPr lang="en-US" sz="2800" kern="1200">
            <a:solidFill>
              <a:srgbClr val="FF0000"/>
            </a:solidFill>
          </a:endParaRPr>
        </a:p>
      </dsp:txBody>
      <dsp:txXfrm>
        <a:off x="32784" y="3045841"/>
        <a:ext cx="13076204" cy="606012"/>
      </dsp:txXfrm>
    </dsp:sp>
    <dsp:sp modelId="{85318BB6-0F53-4783-ACC1-0BC12581FA6D}">
      <dsp:nvSpPr>
        <dsp:cNvPr id="0" name=""/>
        <dsp:cNvSpPr/>
      </dsp:nvSpPr>
      <dsp:spPr>
        <a:xfrm>
          <a:off x="0" y="3765277"/>
          <a:ext cx="13141772" cy="671580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FF0000"/>
              </a:solidFill>
            </a:rPr>
            <a:t>6.</a:t>
          </a:r>
          <a:r>
            <a:rPr lang="en-IN" sz="2800" b="1" kern="1200">
              <a:solidFill>
                <a:srgbClr val="FF0000"/>
              </a:solidFill>
            </a:rPr>
            <a:t> </a:t>
          </a:r>
          <a:r>
            <a:rPr lang="en-US" sz="2800" kern="1200">
              <a:solidFill>
                <a:srgbClr val="FF0000"/>
              </a:solidFill>
            </a:rPr>
            <a:t>Resturant count by Country and City</a:t>
          </a:r>
        </a:p>
      </dsp:txBody>
      <dsp:txXfrm>
        <a:off x="32784" y="3798061"/>
        <a:ext cx="13076204" cy="606012"/>
      </dsp:txXfrm>
    </dsp:sp>
    <dsp:sp modelId="{B3B68EF0-41FB-49C9-838C-62F5F6A50BC2}">
      <dsp:nvSpPr>
        <dsp:cNvPr id="0" name=""/>
        <dsp:cNvSpPr/>
      </dsp:nvSpPr>
      <dsp:spPr>
        <a:xfrm>
          <a:off x="0" y="4517497"/>
          <a:ext cx="13141772" cy="671580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FF0000"/>
              </a:solidFill>
            </a:rPr>
            <a:t>7.</a:t>
          </a:r>
          <a:r>
            <a:rPr lang="en-IN" sz="2800" b="1" kern="1200">
              <a:solidFill>
                <a:srgbClr val="FF0000"/>
              </a:solidFill>
            </a:rPr>
            <a:t> </a:t>
          </a:r>
          <a:r>
            <a:rPr lang="en-US" sz="2800" kern="1200">
              <a:solidFill>
                <a:srgbClr val="FF0000"/>
              </a:solidFill>
            </a:rPr>
            <a:t>Resturants opening based on Year , Quarter , Month</a:t>
          </a:r>
        </a:p>
      </dsp:txBody>
      <dsp:txXfrm>
        <a:off x="32784" y="4550281"/>
        <a:ext cx="13076204" cy="606012"/>
      </dsp:txXfrm>
    </dsp:sp>
    <dsp:sp modelId="{99FFBAE6-53C8-43A2-AF64-6DDC54DBC966}">
      <dsp:nvSpPr>
        <dsp:cNvPr id="0" name=""/>
        <dsp:cNvSpPr/>
      </dsp:nvSpPr>
      <dsp:spPr>
        <a:xfrm>
          <a:off x="0" y="5269717"/>
          <a:ext cx="13141772" cy="671580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FF0000"/>
              </a:solidFill>
            </a:rPr>
            <a:t>8.</a:t>
          </a:r>
          <a:r>
            <a:rPr lang="en-IN" sz="2800" b="1" kern="1200">
              <a:solidFill>
                <a:srgbClr val="FF0000"/>
              </a:solidFill>
            </a:rPr>
            <a:t> </a:t>
          </a:r>
          <a:r>
            <a:rPr lang="en-US" sz="2800" kern="1200">
              <a:solidFill>
                <a:srgbClr val="FF0000"/>
              </a:solidFill>
            </a:rPr>
            <a:t>Percentage by “Has table booking” &amp; “Has online delivery”</a:t>
          </a:r>
        </a:p>
      </dsp:txBody>
      <dsp:txXfrm>
        <a:off x="32784" y="5302501"/>
        <a:ext cx="13076204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0AE90-EE03-43E4-B104-2709DE399A90}">
      <dsp:nvSpPr>
        <dsp:cNvPr id="0" name=""/>
        <dsp:cNvSpPr/>
      </dsp:nvSpPr>
      <dsp:spPr>
        <a:xfrm>
          <a:off x="0" y="0"/>
          <a:ext cx="13233668" cy="1357294"/>
        </a:xfrm>
        <a:prstGeom prst="roundRect">
          <a:avLst>
            <a:gd name="adj" fmla="val 10000"/>
          </a:avLst>
        </a:prstGeom>
        <a:solidFill>
          <a:srgbClr val="FF2F2F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Between 2010 and 2018, Zomato expanded its presence across multiple countries and cities, amassing a substantial database of restaurants. While precise annual figures for each country and city are not publicly available, several analyses provide insights into the platform's growth during this period:</a:t>
          </a:r>
        </a:p>
      </dsp:txBody>
      <dsp:txXfrm>
        <a:off x="39754" y="39754"/>
        <a:ext cx="11610238" cy="1277786"/>
      </dsp:txXfrm>
    </dsp:sp>
    <dsp:sp modelId="{75DDFCD2-BD32-447D-93F1-67F21C9DDE8F}">
      <dsp:nvSpPr>
        <dsp:cNvPr id="0" name=""/>
        <dsp:cNvSpPr/>
      </dsp:nvSpPr>
      <dsp:spPr>
        <a:xfrm>
          <a:off x="988228" y="1545807"/>
          <a:ext cx="13233668" cy="1357294"/>
        </a:xfrm>
        <a:prstGeom prst="roundRect">
          <a:avLst>
            <a:gd name="adj" fmla="val 10000"/>
          </a:avLst>
        </a:prstGeom>
        <a:solidFill>
          <a:srgbClr val="FF2F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Dataset Overview:</a:t>
          </a:r>
          <a:r>
            <a:rPr lang="en-US" sz="2000" kern="1200" dirty="0">
              <a:solidFill>
                <a:schemeClr val="tx1"/>
              </a:solidFill>
            </a:rPr>
            <a:t> A comprehensive dataset from 2010 to 2018 encompasses information on 9,551 restaurants across 141 cities in 15 countries, covering over 250 cuisines. </a:t>
          </a:r>
        </a:p>
      </dsp:txBody>
      <dsp:txXfrm>
        <a:off x="1027982" y="1585561"/>
        <a:ext cx="11283690" cy="1277786"/>
      </dsp:txXfrm>
    </dsp:sp>
    <dsp:sp modelId="{AC339EE3-8E26-482E-B518-D007EDF10A4D}">
      <dsp:nvSpPr>
        <dsp:cNvPr id="0" name=""/>
        <dsp:cNvSpPr/>
      </dsp:nvSpPr>
      <dsp:spPr>
        <a:xfrm>
          <a:off x="1976457" y="3091615"/>
          <a:ext cx="13233668" cy="1357294"/>
        </a:xfrm>
        <a:prstGeom prst="roundRect">
          <a:avLst>
            <a:gd name="adj" fmla="val 10000"/>
          </a:avLst>
        </a:prstGeom>
        <a:solidFill>
          <a:srgbClr val="FF2F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</a:rPr>
            <a:t>Country Distribution:</a:t>
          </a:r>
          <a:r>
            <a:rPr lang="en-US" sz="2000" kern="1200">
              <a:solidFill>
                <a:schemeClr val="tx1"/>
              </a:solidFill>
            </a:rPr>
            <a:t> India dominated the platform with approximately 8,700 restaurants, followed by the United States with around 400 restaurants. Other countries, including Brazil, the United Kingdom, and South Africa, had a smaller representation. </a:t>
          </a:r>
        </a:p>
      </dsp:txBody>
      <dsp:txXfrm>
        <a:off x="2016211" y="3131369"/>
        <a:ext cx="11283690" cy="1277786"/>
      </dsp:txXfrm>
    </dsp:sp>
    <dsp:sp modelId="{E61729A6-752F-4F6D-8669-5D6F2D02D356}">
      <dsp:nvSpPr>
        <dsp:cNvPr id="0" name=""/>
        <dsp:cNvSpPr/>
      </dsp:nvSpPr>
      <dsp:spPr>
        <a:xfrm>
          <a:off x="2964685" y="4637423"/>
          <a:ext cx="13233668" cy="1357294"/>
        </a:xfrm>
        <a:prstGeom prst="roundRect">
          <a:avLst>
            <a:gd name="adj" fmla="val 10000"/>
          </a:avLst>
        </a:prstGeom>
        <a:solidFill>
          <a:srgbClr val="FF2F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</a:rPr>
            <a:t>Annual Growth:</a:t>
          </a:r>
          <a:r>
            <a:rPr lang="en-US" sz="2000" kern="1200">
              <a:solidFill>
                <a:schemeClr val="tx1"/>
              </a:solidFill>
            </a:rPr>
            <a:t> The number of restaurants added each year remained relatively consistent, with slight fluctuations. For instance, 1,080 restaurants were added in 2010, 1,098 in 2011, and 1,102 in 2018. </a:t>
          </a:r>
        </a:p>
      </dsp:txBody>
      <dsp:txXfrm>
        <a:off x="3004439" y="4677177"/>
        <a:ext cx="11283690" cy="1277786"/>
      </dsp:txXfrm>
    </dsp:sp>
    <dsp:sp modelId="{518138D6-6403-4D1C-8E32-9C3D8DC72F66}">
      <dsp:nvSpPr>
        <dsp:cNvPr id="0" name=""/>
        <dsp:cNvSpPr/>
      </dsp:nvSpPr>
      <dsp:spPr>
        <a:xfrm>
          <a:off x="3952914" y="6183231"/>
          <a:ext cx="13233668" cy="1357294"/>
        </a:xfrm>
        <a:prstGeom prst="roundRect">
          <a:avLst>
            <a:gd name="adj" fmla="val 10000"/>
          </a:avLst>
        </a:prstGeom>
        <a:solidFill>
          <a:srgbClr val="FF2F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</a:rPr>
            <a:t>These figures highlight Zomato's significant expansion and its efforts to cater to diverse culinary preferences across various regions during the 2010-2018 period.</a:t>
          </a:r>
        </a:p>
      </dsp:txBody>
      <dsp:txXfrm>
        <a:off x="3992668" y="6222985"/>
        <a:ext cx="11283690" cy="1277786"/>
      </dsp:txXfrm>
    </dsp:sp>
    <dsp:sp modelId="{22ADC5E0-D74B-4962-BDA2-F6796FC47707}">
      <dsp:nvSpPr>
        <dsp:cNvPr id="0" name=""/>
        <dsp:cNvSpPr/>
      </dsp:nvSpPr>
      <dsp:spPr>
        <a:xfrm>
          <a:off x="12351427" y="991579"/>
          <a:ext cx="882241" cy="88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2549931" y="991579"/>
        <a:ext cx="485233" cy="663886"/>
      </dsp:txXfrm>
    </dsp:sp>
    <dsp:sp modelId="{BDE22CC5-DCBC-4D56-B2A7-B65CE73E3C91}">
      <dsp:nvSpPr>
        <dsp:cNvPr id="0" name=""/>
        <dsp:cNvSpPr/>
      </dsp:nvSpPr>
      <dsp:spPr>
        <a:xfrm>
          <a:off x="13339655" y="2537386"/>
          <a:ext cx="882241" cy="88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3538159" y="2537386"/>
        <a:ext cx="485233" cy="663886"/>
      </dsp:txXfrm>
    </dsp:sp>
    <dsp:sp modelId="{00056C34-BA82-41E0-B155-4A04F3A4E584}">
      <dsp:nvSpPr>
        <dsp:cNvPr id="0" name=""/>
        <dsp:cNvSpPr/>
      </dsp:nvSpPr>
      <dsp:spPr>
        <a:xfrm>
          <a:off x="14327884" y="4060573"/>
          <a:ext cx="882241" cy="88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4526388" y="4060573"/>
        <a:ext cx="485233" cy="663886"/>
      </dsp:txXfrm>
    </dsp:sp>
    <dsp:sp modelId="{D0E8CCCF-DDD6-4258-87C5-000981704379}">
      <dsp:nvSpPr>
        <dsp:cNvPr id="0" name=""/>
        <dsp:cNvSpPr/>
      </dsp:nvSpPr>
      <dsp:spPr>
        <a:xfrm>
          <a:off x="15316112" y="5621462"/>
          <a:ext cx="882241" cy="88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5514616" y="5621462"/>
        <a:ext cx="485233" cy="663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5BABB-AFE8-4708-B33E-D22A6DF09708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44455-2893-432C-8C3B-BB8B927CD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44455-2893-432C-8C3B-BB8B927CD6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7ACB4-97A2-2DF1-2748-0B62CBC41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32970-F601-0AA8-EAFE-673175D16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BED69-ADDD-0BD2-2C38-C0888FB0E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20FD1-FC07-7F6E-637D-5274496D4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44455-2893-432C-8C3B-BB8B927CD6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4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CFDC-BEDE-C016-A882-34D25AF3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73A48-1025-0B06-BD60-67B57ED71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BD41B-8382-9C6E-C0DF-73D7BE246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BAFED-0EB9-BCED-2261-2553128A2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44455-2893-432C-8C3B-BB8B927CD6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2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34BC-04D2-C808-AC0B-A4B422C7B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3E561-DCD8-6F28-BD61-2037791AE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ED5A6-4BCC-D2D2-5B3A-8A406907C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F4392-9699-FFDD-55A9-ABB111F70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44455-2893-432C-8C3B-BB8B927CD6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8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39208-DD6A-3350-9BD5-2BF6245D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51D3B-8B50-093D-E0E1-E3217CC7A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78851-5EC5-FE0E-BB57-023BB57A8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0B070-F5A2-F35F-5E30-918185A8F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44455-2893-432C-8C3B-BB8B927CD6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7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963F-D4BB-B603-801F-8E0BE1DBA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FAC08-F2CE-F583-F6DE-A5447B16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5F2C5-65A5-4C06-1977-6391E8306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47B9A-914A-109A-76DE-2EE2E2C22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44455-2893-432C-8C3B-BB8B927CD6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3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03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halftone dot pattern"/>
          <p:cNvSpPr/>
          <p:nvPr/>
        </p:nvSpPr>
        <p:spPr>
          <a:xfrm>
            <a:off x="5798137" y="6580210"/>
            <a:ext cx="8727621" cy="7743780"/>
          </a:xfrm>
          <a:custGeom>
            <a:avLst/>
            <a:gdLst/>
            <a:ahLst/>
            <a:cxnLst/>
            <a:rect l="l" t="t" r="r" b="b"/>
            <a:pathLst>
              <a:path w="8727621" h="7743780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719695" y="-1106859"/>
            <a:ext cx="12500768" cy="1250071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0768" r="-207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AutoShap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601550" y="7024457"/>
            <a:ext cx="0" cy="983543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 descr="a halftone dot pattern"/>
          <p:cNvSpPr/>
          <p:nvPr/>
        </p:nvSpPr>
        <p:spPr>
          <a:xfrm>
            <a:off x="-3771785" y="-4005240"/>
            <a:ext cx="8727621" cy="7743780"/>
          </a:xfrm>
          <a:custGeom>
            <a:avLst/>
            <a:gdLst/>
            <a:ahLst/>
            <a:cxnLst/>
            <a:rect l="l" t="t" r="r" b="b"/>
            <a:pathLst>
              <a:path w="8727621" h="7743780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432669" y="295909"/>
            <a:ext cx="2623185" cy="2504021"/>
            <a:chOff x="0" y="0"/>
            <a:chExt cx="812800" cy="7758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75877"/>
            </a:xfrm>
            <a:custGeom>
              <a:avLst/>
              <a:gdLst/>
              <a:ahLst/>
              <a:cxnLst/>
              <a:rect l="l" t="t" r="r" b="b"/>
              <a:pathLst>
                <a:path w="812800" h="775877">
                  <a:moveTo>
                    <a:pt x="406400" y="0"/>
                  </a:moveTo>
                  <a:cubicBezTo>
                    <a:pt x="181951" y="0"/>
                    <a:pt x="0" y="173686"/>
                    <a:pt x="0" y="387938"/>
                  </a:cubicBezTo>
                  <a:cubicBezTo>
                    <a:pt x="0" y="602191"/>
                    <a:pt x="181951" y="775877"/>
                    <a:pt x="406400" y="775877"/>
                  </a:cubicBezTo>
                  <a:cubicBezTo>
                    <a:pt x="630849" y="775877"/>
                    <a:pt x="812800" y="602191"/>
                    <a:pt x="812800" y="387938"/>
                  </a:cubicBezTo>
                  <a:cubicBezTo>
                    <a:pt x="812800" y="17368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82" r="-5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65423" y="4063580"/>
            <a:ext cx="7854272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DATA ANALYTICS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5423" y="6764389"/>
            <a:ext cx="7155959" cy="138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8199" spc="55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ZOMATO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76EA6-EA6E-B9A2-DA4C-3C98F033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95B04A6-564D-719B-BB4A-F3D7EE87E424}"/>
              </a:ext>
            </a:extLst>
          </p:cNvPr>
          <p:cNvGrpSpPr/>
          <p:nvPr/>
        </p:nvGrpSpPr>
        <p:grpSpPr>
          <a:xfrm>
            <a:off x="415621" y="257175"/>
            <a:ext cx="17186579" cy="1208330"/>
            <a:chOff x="0" y="0"/>
            <a:chExt cx="4201110" cy="3182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49E7EB-4DE8-F107-3FA6-D8B4E7366CB8}"/>
                </a:ext>
              </a:extLst>
            </p:cNvPr>
            <p:cNvSpPr/>
            <p:nvPr/>
          </p:nvSpPr>
          <p:spPr>
            <a:xfrm>
              <a:off x="0" y="0"/>
              <a:ext cx="4201111" cy="318243"/>
            </a:xfrm>
            <a:custGeom>
              <a:avLst/>
              <a:gdLst/>
              <a:ahLst/>
              <a:cxnLst/>
              <a:rect l="l" t="t" r="r" b="b"/>
              <a:pathLst>
                <a:path w="4201111" h="318243">
                  <a:moveTo>
                    <a:pt x="0" y="0"/>
                  </a:moveTo>
                  <a:lnTo>
                    <a:pt x="3997911" y="0"/>
                  </a:lnTo>
                  <a:lnTo>
                    <a:pt x="4201111" y="159122"/>
                  </a:lnTo>
                  <a:lnTo>
                    <a:pt x="3997911" y="318243"/>
                  </a:lnTo>
                  <a:lnTo>
                    <a:pt x="0" y="318243"/>
                  </a:lnTo>
                  <a:lnTo>
                    <a:pt x="203200" y="159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7EAC31B-A5FD-88D1-E59A-E88D57237A62}"/>
                </a:ext>
              </a:extLst>
            </p:cNvPr>
            <p:cNvSpPr txBox="1"/>
            <p:nvPr/>
          </p:nvSpPr>
          <p:spPr>
            <a:xfrm>
              <a:off x="177800" y="-38100"/>
              <a:ext cx="3947110" cy="356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5C87096-A173-98F8-1454-E71C1657E0B4}"/>
              </a:ext>
            </a:extLst>
          </p:cNvPr>
          <p:cNvSpPr txBox="1"/>
          <p:nvPr/>
        </p:nvSpPr>
        <p:spPr>
          <a:xfrm>
            <a:off x="11183032" y="2058038"/>
            <a:ext cx="422414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Key Insights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7B2A4E-429D-EE57-970E-5E5E66934EBE}"/>
              </a:ext>
            </a:extLst>
          </p:cNvPr>
          <p:cNvSpPr txBox="1"/>
          <p:nvPr/>
        </p:nvSpPr>
        <p:spPr>
          <a:xfrm>
            <a:off x="2133600" y="429327"/>
            <a:ext cx="1478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anva Sans"/>
              </a:rPr>
              <a:t>KPI 07. Restaurants opening based on Year , Month , Quarter</a:t>
            </a:r>
            <a:endParaRPr lang="en-US" sz="4000" b="1" dirty="0">
              <a:solidFill>
                <a:srgbClr val="FFFFFF"/>
              </a:solidFill>
              <a:latin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B7FB3-77A9-8F84-43E9-3DF84789A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2" y="1638300"/>
            <a:ext cx="6649378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FA7F6-1EDA-2BC9-745A-BC4FD7F33E69}"/>
              </a:ext>
            </a:extLst>
          </p:cNvPr>
          <p:cNvSpPr txBox="1"/>
          <p:nvPr/>
        </p:nvSpPr>
        <p:spPr>
          <a:xfrm>
            <a:off x="7026442" y="1568589"/>
            <a:ext cx="105757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Restaurants Opening Based on Year – KPI Data Points (2010-2018):- </a:t>
            </a:r>
          </a:p>
          <a:p>
            <a:endParaRPr lang="en-US" b="1" dirty="0"/>
          </a:p>
          <a:p>
            <a:r>
              <a:rPr lang="en-US" sz="2000" dirty="0"/>
              <a:t>1️⃣ </a:t>
            </a:r>
            <a:r>
              <a:rPr lang="en-US" sz="2000" b="1" dirty="0"/>
              <a:t>Total New Restaurants Opened Per Year</a:t>
            </a:r>
            <a:r>
              <a:rPr lang="en-US" sz="2000" dirty="0"/>
              <a:t> – Tracks the number of new restaurant listings on Zomato annually.</a:t>
            </a:r>
            <a:br>
              <a:rPr lang="en-US" sz="2000" dirty="0"/>
            </a:br>
            <a:r>
              <a:rPr lang="en-US" sz="2000" dirty="0"/>
              <a:t>2️⃣ </a:t>
            </a:r>
            <a:r>
              <a:rPr lang="en-US" sz="2000" b="1" dirty="0"/>
              <a:t>Year-over-Year (YoY) Growth Rate</a:t>
            </a:r>
            <a:r>
              <a:rPr lang="en-US" sz="2000" dirty="0"/>
              <a:t> – Measures the percentage increase or decrease in restaurant openings compared to the previous year.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691DFA-A809-A035-FDC0-44B81F3D6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3" y="5109411"/>
            <a:ext cx="6649378" cy="30058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E66622-842D-D8C1-15E6-05737C304351}"/>
              </a:ext>
            </a:extLst>
          </p:cNvPr>
          <p:cNvSpPr txBox="1"/>
          <p:nvPr/>
        </p:nvSpPr>
        <p:spPr>
          <a:xfrm>
            <a:off x="7069011" y="4864768"/>
            <a:ext cx="10324567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Restaurants Opening Based on Month – KPI Data Points (2010-2018):-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dirty="0"/>
              <a:t>1️⃣ </a:t>
            </a:r>
            <a:r>
              <a:rPr lang="en-US" b="1" dirty="0"/>
              <a:t>Total New Restaurants Opened Per Month</a:t>
            </a:r>
            <a:r>
              <a:rPr lang="en-US" dirty="0"/>
              <a:t> – Tracks the number of new restaurants listed on Zomato each month.</a:t>
            </a:r>
            <a:br>
              <a:rPr lang="en-US" dirty="0"/>
            </a:br>
            <a:r>
              <a:rPr lang="en-US" dirty="0"/>
              <a:t>2️⃣ </a:t>
            </a:r>
            <a:r>
              <a:rPr lang="en-US" b="1" dirty="0"/>
              <a:t>Monthly Growth Rate of Restaurant Openings</a:t>
            </a:r>
            <a:r>
              <a:rPr lang="en-US" dirty="0"/>
              <a:t> – Measures the percentage increase or decrease in restaurant openings compared to the previous month.</a:t>
            </a:r>
            <a:br>
              <a:rPr lang="en-US" dirty="0"/>
            </a:br>
            <a:r>
              <a:rPr lang="en-US" b="1" dirty="0"/>
              <a:t>3.</a:t>
            </a:r>
            <a:r>
              <a:rPr lang="en-US" dirty="0"/>
              <a:t> </a:t>
            </a:r>
            <a:r>
              <a:rPr lang="en-US" b="1" dirty="0"/>
              <a:t>Slowest Months for Restaurant Openings</a:t>
            </a:r>
            <a:r>
              <a:rPr lang="en-US" dirty="0"/>
              <a:t> – Highlights months with the least number of new restaurant listings.</a:t>
            </a:r>
          </a:p>
          <a:p>
            <a:r>
              <a:rPr lang="en-US" dirty="0"/>
              <a:t>4. </a:t>
            </a:r>
            <a:r>
              <a:rPr lang="en-US" b="1" dirty="0"/>
              <a:t>Seasonal Trends in Restaurant Openings</a:t>
            </a:r>
            <a:r>
              <a:rPr lang="en-US" dirty="0"/>
              <a:t> – Analyzes if restaurant openings peak in certain seasons (e.g., summer vs. winter).</a:t>
            </a:r>
            <a:br>
              <a:rPr lang="en-US" dirty="0"/>
            </a:br>
            <a:r>
              <a:rPr lang="en-US" b="1" dirty="0"/>
              <a:t>5.</a:t>
            </a:r>
            <a:r>
              <a:rPr lang="en-US" dirty="0"/>
              <a:t> </a:t>
            </a:r>
            <a:r>
              <a:rPr lang="en-US" b="1" dirty="0"/>
              <a:t>Monthly Restaurant Openings by Country</a:t>
            </a:r>
            <a:r>
              <a:rPr lang="en-US" dirty="0"/>
              <a:t> – Tracks which months see the most restaurant openings in different countries.</a:t>
            </a:r>
            <a:br>
              <a:rPr lang="en-US" dirty="0"/>
            </a:br>
            <a:r>
              <a:rPr lang="en-US" b="1" dirty="0"/>
              <a:t>6.</a:t>
            </a:r>
            <a:r>
              <a:rPr lang="en-US" dirty="0"/>
              <a:t> </a:t>
            </a:r>
            <a:r>
              <a:rPr lang="en-US" b="1" dirty="0"/>
              <a:t>Monthly Restaurant Openings by City</a:t>
            </a:r>
            <a:r>
              <a:rPr lang="en-US" dirty="0"/>
              <a:t> – Identifies city-wise trends in restaurant launches.</a:t>
            </a:r>
            <a:br>
              <a:rPr lang="en-US" dirty="0"/>
            </a:br>
            <a:r>
              <a:rPr lang="en-US" b="1" dirty="0"/>
              <a:t>7.</a:t>
            </a:r>
            <a:r>
              <a:rPr lang="en-US" dirty="0"/>
              <a:t> </a:t>
            </a:r>
            <a:r>
              <a:rPr lang="en-US" b="1" dirty="0"/>
              <a:t>Monthly Growth in Online-Enabled Restaurants</a:t>
            </a:r>
            <a:r>
              <a:rPr lang="en-US" dirty="0"/>
              <a:t> – Measures how many new restaurants offer online ordering or table booking each month.</a:t>
            </a:r>
            <a:br>
              <a:rPr lang="en-US" dirty="0"/>
            </a:br>
            <a:r>
              <a:rPr lang="en-US" b="1" dirty="0"/>
              <a:t>8.</a:t>
            </a:r>
            <a:r>
              <a:rPr lang="en-US" dirty="0"/>
              <a:t> </a:t>
            </a:r>
            <a:r>
              <a:rPr lang="en-US" b="1" dirty="0"/>
              <a:t>Impact of Festive or Holiday Seasons on Restaurant Openings</a:t>
            </a:r>
            <a:r>
              <a:rPr lang="en-US" dirty="0"/>
              <a:t> – Evaluates how major holidays or events influence new restaurant launches.</a:t>
            </a:r>
          </a:p>
        </p:txBody>
      </p:sp>
    </p:spTree>
    <p:extLst>
      <p:ext uri="{BB962C8B-B14F-4D97-AF65-F5344CB8AC3E}">
        <p14:creationId xmlns:p14="http://schemas.microsoft.com/office/powerpoint/2010/main" val="391986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89648-339F-7ABE-6B56-67A59CFB6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0E19658-6BC7-53B7-4DB3-123F4C7A52DA}"/>
              </a:ext>
            </a:extLst>
          </p:cNvPr>
          <p:cNvGrpSpPr/>
          <p:nvPr/>
        </p:nvGrpSpPr>
        <p:grpSpPr>
          <a:xfrm>
            <a:off x="415621" y="257175"/>
            <a:ext cx="17186579" cy="1208330"/>
            <a:chOff x="0" y="0"/>
            <a:chExt cx="4201110" cy="3182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A1F3CB3-1864-94A3-FAAB-A54CFD4968D6}"/>
                </a:ext>
              </a:extLst>
            </p:cNvPr>
            <p:cNvSpPr/>
            <p:nvPr/>
          </p:nvSpPr>
          <p:spPr>
            <a:xfrm>
              <a:off x="0" y="0"/>
              <a:ext cx="4201111" cy="318243"/>
            </a:xfrm>
            <a:custGeom>
              <a:avLst/>
              <a:gdLst/>
              <a:ahLst/>
              <a:cxnLst/>
              <a:rect l="l" t="t" r="r" b="b"/>
              <a:pathLst>
                <a:path w="4201111" h="318243">
                  <a:moveTo>
                    <a:pt x="0" y="0"/>
                  </a:moveTo>
                  <a:lnTo>
                    <a:pt x="3997911" y="0"/>
                  </a:lnTo>
                  <a:lnTo>
                    <a:pt x="4201111" y="159122"/>
                  </a:lnTo>
                  <a:lnTo>
                    <a:pt x="3997911" y="318243"/>
                  </a:lnTo>
                  <a:lnTo>
                    <a:pt x="0" y="318243"/>
                  </a:lnTo>
                  <a:lnTo>
                    <a:pt x="203200" y="159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210A8CC-8D12-B328-52F0-8741433D28F3}"/>
                </a:ext>
              </a:extLst>
            </p:cNvPr>
            <p:cNvSpPr txBox="1"/>
            <p:nvPr/>
          </p:nvSpPr>
          <p:spPr>
            <a:xfrm>
              <a:off x="177800" y="-38100"/>
              <a:ext cx="3947110" cy="356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D8A71394-C93D-A297-A89B-69A6DE96FC3D}"/>
              </a:ext>
            </a:extLst>
          </p:cNvPr>
          <p:cNvSpPr txBox="1"/>
          <p:nvPr/>
        </p:nvSpPr>
        <p:spPr>
          <a:xfrm>
            <a:off x="11183032" y="2058038"/>
            <a:ext cx="422414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Key Insights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F3CBA-1726-2EE2-79EC-6260A267375B}"/>
              </a:ext>
            </a:extLst>
          </p:cNvPr>
          <p:cNvSpPr txBox="1"/>
          <p:nvPr/>
        </p:nvSpPr>
        <p:spPr>
          <a:xfrm>
            <a:off x="2133600" y="429327"/>
            <a:ext cx="1478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anva Sans"/>
              </a:rPr>
              <a:t>KPI 07. Restaurants opening based on Year , Month , Quarter</a:t>
            </a:r>
            <a:endParaRPr lang="en-US" sz="4000" b="1" dirty="0">
              <a:solidFill>
                <a:srgbClr val="FFFFFF"/>
              </a:solidFill>
              <a:latin typeface="Canva Sans"/>
              <a:sym typeface="Canv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C3FD7-F989-5157-B511-13504672A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1" y="2076085"/>
            <a:ext cx="7267248" cy="2457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EBB5A-7326-6D9E-C0E6-53B049844099}"/>
              </a:ext>
            </a:extLst>
          </p:cNvPr>
          <p:cNvSpPr txBox="1"/>
          <p:nvPr/>
        </p:nvSpPr>
        <p:spPr>
          <a:xfrm>
            <a:off x="7682868" y="1637657"/>
            <a:ext cx="9919335" cy="602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Restaurants Opening Based on Quarter – KPI Data Points (2010-2018):-</a:t>
            </a:r>
          </a:p>
          <a:p>
            <a:r>
              <a:rPr lang="en-US" dirty="0"/>
              <a:t>1️⃣ </a:t>
            </a:r>
            <a:r>
              <a:rPr lang="en-US" b="1" dirty="0"/>
              <a:t>Total New Restaurants Opened Per Quarter</a:t>
            </a:r>
            <a:r>
              <a:rPr lang="en-US" dirty="0"/>
              <a:t> – Tracks the number of new restaurant listings on Zomato every quarter.</a:t>
            </a:r>
            <a:br>
              <a:rPr lang="en-US" dirty="0"/>
            </a:br>
            <a:r>
              <a:rPr lang="en-US" dirty="0"/>
              <a:t>2️⃣ </a:t>
            </a:r>
            <a:r>
              <a:rPr lang="en-US" b="1" dirty="0"/>
              <a:t>Quarterly Growth Rate in Restaurant Openings</a:t>
            </a:r>
            <a:r>
              <a:rPr lang="en-US" dirty="0"/>
              <a:t> – Measures the percentage increase or decrease compared to the previous quarter.</a:t>
            </a:r>
            <a:br>
              <a:rPr lang="en-US" dirty="0"/>
            </a:br>
            <a:r>
              <a:rPr lang="en-US" dirty="0"/>
              <a:t>3️⃣ </a:t>
            </a:r>
            <a:r>
              <a:rPr lang="en-US" b="1" dirty="0"/>
              <a:t>Top-Performing Quarter for Restaurant Openings</a:t>
            </a:r>
            <a:r>
              <a:rPr lang="en-US" dirty="0"/>
              <a:t> – Identifies the quarter with the highest number of new restaurant listings.</a:t>
            </a:r>
            <a:br>
              <a:rPr lang="en-US" dirty="0"/>
            </a:br>
            <a:r>
              <a:rPr lang="en-US" dirty="0"/>
              <a:t>4️⃣ </a:t>
            </a:r>
            <a:r>
              <a:rPr lang="en-US" b="1" dirty="0"/>
              <a:t>Slowest Quarter for Restaurant Openings</a:t>
            </a:r>
            <a:r>
              <a:rPr lang="en-US" dirty="0"/>
              <a:t> – Highlights the quarter with the least number of new restaurant additions.</a:t>
            </a:r>
            <a:br>
              <a:rPr lang="en-US" dirty="0"/>
            </a:br>
            <a:r>
              <a:rPr lang="en-US" dirty="0"/>
              <a:t>5️⃣ </a:t>
            </a:r>
            <a:r>
              <a:rPr lang="en-US" b="1" dirty="0"/>
              <a:t>Seasonal Trends in Restaurant Openings by Quarter</a:t>
            </a:r>
            <a:r>
              <a:rPr lang="en-US" dirty="0"/>
              <a:t> – Analyzes whether restaurants open more frequently in specific quarters (e.g., Q1 vs. Q4).</a:t>
            </a:r>
            <a:br>
              <a:rPr lang="en-US" dirty="0"/>
            </a:br>
            <a:r>
              <a:rPr lang="en-US" dirty="0"/>
              <a:t>6️⃣ </a:t>
            </a:r>
            <a:r>
              <a:rPr lang="en-US" b="1" dirty="0"/>
              <a:t>Quarterly Restaurant Openings by Country</a:t>
            </a:r>
            <a:r>
              <a:rPr lang="en-US" dirty="0"/>
              <a:t> – Tracks which quarters see the most new restaurant launches in different countries.</a:t>
            </a:r>
            <a:br>
              <a:rPr lang="en-US" dirty="0"/>
            </a:br>
            <a:r>
              <a:rPr lang="en-US" dirty="0"/>
              <a:t>7️⃣ </a:t>
            </a:r>
            <a:r>
              <a:rPr lang="en-US" b="1" dirty="0"/>
              <a:t>Quarterly Restaurant Openings by City</a:t>
            </a:r>
            <a:r>
              <a:rPr lang="en-US" dirty="0"/>
              <a:t> – Identifies city-wise trends in restaurant openings across different quarters.</a:t>
            </a:r>
            <a:br>
              <a:rPr lang="en-US" dirty="0"/>
            </a:br>
            <a:r>
              <a:rPr lang="en-US" dirty="0"/>
              <a:t>8️⃣ </a:t>
            </a:r>
            <a:r>
              <a:rPr lang="en-US" b="1" dirty="0"/>
              <a:t>Quarterly Online-Enabled Restaurant Openings</a:t>
            </a:r>
            <a:r>
              <a:rPr lang="en-US" dirty="0"/>
              <a:t> – Measures how many newly opened restaurants offer online ordering or table booking per quarter.</a:t>
            </a:r>
            <a:br>
              <a:rPr lang="en-US" dirty="0"/>
            </a:br>
            <a:r>
              <a:rPr lang="en-US" dirty="0"/>
              <a:t>9️⃣ </a:t>
            </a:r>
            <a:r>
              <a:rPr lang="en-US" b="1" dirty="0"/>
              <a:t>Comparison of Restaurant Openings in First Half (H1) vs. Second Half (H2) of the Year</a:t>
            </a:r>
            <a:r>
              <a:rPr lang="en-US" dirty="0"/>
              <a:t> – Evaluates whether more restaurants open in the first or second half of the year.</a:t>
            </a:r>
            <a:br>
              <a:rPr lang="en-US" dirty="0"/>
            </a:br>
            <a:r>
              <a:rPr lang="en-US" dirty="0"/>
              <a:t>🔟 </a:t>
            </a:r>
            <a:r>
              <a:rPr lang="en-US" b="1" dirty="0"/>
              <a:t>Impact of Economic &amp; Festive Seasons on Quarterly Restaurant Openings</a:t>
            </a:r>
            <a:r>
              <a:rPr lang="en-US" dirty="0"/>
              <a:t> – Examines if economic factors or festivals drive more openings in specific quarters.</a:t>
            </a:r>
          </a:p>
        </p:txBody>
      </p:sp>
    </p:spTree>
    <p:extLst>
      <p:ext uri="{BB962C8B-B14F-4D97-AF65-F5344CB8AC3E}">
        <p14:creationId xmlns:p14="http://schemas.microsoft.com/office/powerpoint/2010/main" val="31605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6AB82-F9F2-5B15-FA01-19E695EC1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A8C5F0E-20AC-D4FB-AA08-42137836FE51}"/>
              </a:ext>
            </a:extLst>
          </p:cNvPr>
          <p:cNvGrpSpPr/>
          <p:nvPr/>
        </p:nvGrpSpPr>
        <p:grpSpPr>
          <a:xfrm>
            <a:off x="415621" y="257175"/>
            <a:ext cx="17186579" cy="1208330"/>
            <a:chOff x="0" y="0"/>
            <a:chExt cx="4201110" cy="3182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8CEAAFB-0424-4520-77AD-A34A0E13B508}"/>
                </a:ext>
              </a:extLst>
            </p:cNvPr>
            <p:cNvSpPr/>
            <p:nvPr/>
          </p:nvSpPr>
          <p:spPr>
            <a:xfrm>
              <a:off x="0" y="0"/>
              <a:ext cx="4201111" cy="318243"/>
            </a:xfrm>
            <a:custGeom>
              <a:avLst/>
              <a:gdLst/>
              <a:ahLst/>
              <a:cxnLst/>
              <a:rect l="l" t="t" r="r" b="b"/>
              <a:pathLst>
                <a:path w="4201111" h="318243">
                  <a:moveTo>
                    <a:pt x="0" y="0"/>
                  </a:moveTo>
                  <a:lnTo>
                    <a:pt x="3997911" y="0"/>
                  </a:lnTo>
                  <a:lnTo>
                    <a:pt x="4201111" y="159122"/>
                  </a:lnTo>
                  <a:lnTo>
                    <a:pt x="3997911" y="318243"/>
                  </a:lnTo>
                  <a:lnTo>
                    <a:pt x="0" y="318243"/>
                  </a:lnTo>
                  <a:lnTo>
                    <a:pt x="203200" y="159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677CCAA-7EF8-484C-E1B1-2754A9BBBBFB}"/>
                </a:ext>
              </a:extLst>
            </p:cNvPr>
            <p:cNvSpPr txBox="1"/>
            <p:nvPr/>
          </p:nvSpPr>
          <p:spPr>
            <a:xfrm>
              <a:off x="177800" y="-38100"/>
              <a:ext cx="3947110" cy="356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5EE145FD-6558-0F38-E262-2F1A6C9CA58A}"/>
              </a:ext>
            </a:extLst>
          </p:cNvPr>
          <p:cNvSpPr txBox="1"/>
          <p:nvPr/>
        </p:nvSpPr>
        <p:spPr>
          <a:xfrm>
            <a:off x="11183032" y="2058038"/>
            <a:ext cx="422414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Key Insights 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2725F23-8356-1862-1AC1-8AB7C9AC18F0}"/>
              </a:ext>
            </a:extLst>
          </p:cNvPr>
          <p:cNvSpPr txBox="1"/>
          <p:nvPr/>
        </p:nvSpPr>
        <p:spPr>
          <a:xfrm>
            <a:off x="10982200" y="3276378"/>
            <a:ext cx="5384513" cy="63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Indian Dises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198DE0-E372-A952-EEF0-7B74AE894EF3}"/>
              </a:ext>
            </a:extLst>
          </p:cNvPr>
          <p:cNvSpPr txBox="1"/>
          <p:nvPr/>
        </p:nvSpPr>
        <p:spPr>
          <a:xfrm>
            <a:off x="2133600" y="490882"/>
            <a:ext cx="1714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anva Sans"/>
                <a:sym typeface="Lato Bold Bold"/>
              </a:rPr>
              <a:t>KPI 08. Percentage by “Has table booking” &amp; “Has online delivery”</a:t>
            </a:r>
            <a:endParaRPr lang="en-US" sz="4000" b="1" dirty="0">
              <a:solidFill>
                <a:srgbClr val="FFFFFF"/>
              </a:solidFill>
              <a:latin typeface="Canva Sans"/>
              <a:sym typeface="Canv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5572C-0B39-4EC9-B6A4-B2C1213E1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939" y="5604321"/>
            <a:ext cx="4829849" cy="358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540FEC-9DBD-6FD0-2527-6AC09087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939" y="1753130"/>
            <a:ext cx="4681755" cy="3313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77650-AB75-7631-306E-E0F07841546C}"/>
              </a:ext>
            </a:extLst>
          </p:cNvPr>
          <p:cNvSpPr txBox="1"/>
          <p:nvPr/>
        </p:nvSpPr>
        <p:spPr>
          <a:xfrm>
            <a:off x="685800" y="5604320"/>
            <a:ext cx="10744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Zomato </a:t>
            </a:r>
            <a:r>
              <a:rPr lang="en-US" sz="2400" dirty="0"/>
              <a:t>introduced</a:t>
            </a:r>
            <a:r>
              <a:rPr lang="en-US" sz="2000" dirty="0"/>
              <a:t> its table booking service in 2016, following the acquisition of the U.S.-based platform Nex Table, which was rebranded as Zomato Book. This feature allowed users to make, modify, and cancel reservations seamlessly through the Zomato app. </a:t>
            </a:r>
          </a:p>
          <a:p>
            <a:endParaRPr lang="en-US" sz="2000" dirty="0"/>
          </a:p>
          <a:p>
            <a:r>
              <a:rPr lang="en-US" sz="2000" dirty="0"/>
              <a:t>In 2018, the platform facilitated 10.5 million online table reservations, averaging nearly a million bookings per month. This significant growth indicates a strong user adoption of the service within two years of its launch.</a:t>
            </a:r>
          </a:p>
          <a:p>
            <a:endParaRPr lang="en-US" sz="2000" dirty="0"/>
          </a:p>
          <a:p>
            <a:r>
              <a:rPr lang="en-US" sz="2000" dirty="0"/>
              <a:t>For more granular data on the number of restaurants offering table booking services through Zomato between 2016 and 2018, accessing Zomato's internal records or detailed financial reports would be necessary.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6B2AE-DE24-3F63-FD80-6A6A5F21095B}"/>
              </a:ext>
            </a:extLst>
          </p:cNvPr>
          <p:cNvSpPr txBox="1"/>
          <p:nvPr/>
        </p:nvSpPr>
        <p:spPr>
          <a:xfrm>
            <a:off x="685800" y="1885695"/>
            <a:ext cx="10591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Zomato introduced its table reservation service, Zomato Book, in 2015, following the acquisition of the U.S.-based platform Nex Table. </a:t>
            </a:r>
          </a:p>
          <a:p>
            <a:endParaRPr lang="en-US" sz="2000" dirty="0"/>
          </a:p>
          <a:p>
            <a:r>
              <a:rPr lang="en-US" sz="2000" dirty="0"/>
              <a:t>The service was initially launched in India, Australia, and the UAE. By 2018, Zomato facilitated 10.5 million online table reservations, averaging nearly a million bookings per month. </a:t>
            </a:r>
          </a:p>
          <a:p>
            <a:endParaRPr lang="en-US" sz="2000" dirty="0"/>
          </a:p>
          <a:p>
            <a:r>
              <a:rPr lang="en-US" sz="2000" dirty="0"/>
              <a:t>For more detailed data on the number of restaurants offering table booking services through Zomato between 2015 and 2018, accessing Zomato's internal records or detailed financial reports would be necessary.</a:t>
            </a:r>
          </a:p>
        </p:txBody>
      </p:sp>
    </p:spTree>
    <p:extLst>
      <p:ext uri="{BB962C8B-B14F-4D97-AF65-F5344CB8AC3E}">
        <p14:creationId xmlns:p14="http://schemas.microsoft.com/office/powerpoint/2010/main" val="1656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6464" y="0"/>
            <a:ext cx="7570239" cy="10287000"/>
          </a:xfrm>
          <a:prstGeom prst="rect">
            <a:avLst/>
          </a:prstGeom>
          <a:solidFill>
            <a:srgbClr val="F00322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 halftone dot pattern"/>
          <p:cNvSpPr/>
          <p:nvPr/>
        </p:nvSpPr>
        <p:spPr>
          <a:xfrm>
            <a:off x="-4363811" y="5386410"/>
            <a:ext cx="8727621" cy="7743780"/>
          </a:xfrm>
          <a:custGeom>
            <a:avLst/>
            <a:gdLst/>
            <a:ahLst/>
            <a:cxnLst/>
            <a:rect l="l" t="t" r="r" b="b"/>
            <a:pathLst>
              <a:path w="8727621" h="7743780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019175"/>
            <a:ext cx="5295900" cy="266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21"/>
              </a:lnSpc>
            </a:pPr>
            <a:r>
              <a:rPr lang="en-IN" sz="8684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Tools</a:t>
            </a:r>
          </a:p>
          <a:p>
            <a:pPr algn="l">
              <a:lnSpc>
                <a:spcPts val="10421"/>
              </a:lnSpc>
            </a:pPr>
            <a:r>
              <a:rPr lang="en-IN" sz="8684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Used </a:t>
            </a:r>
            <a:endParaRPr lang="en-US" sz="8684" b="1">
              <a:solidFill>
                <a:srgbClr val="FFFFFF"/>
              </a:solidFill>
              <a:latin typeface="Lato Bold Bold"/>
              <a:ea typeface="Lato Bold Bold"/>
              <a:cs typeface="Lato Bold Bold"/>
              <a:sym typeface="Lato Bold Bold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74216C62-7C9B-28C0-F205-7A2226C1FFAB}"/>
              </a:ext>
            </a:extLst>
          </p:cNvPr>
          <p:cNvSpPr/>
          <p:nvPr/>
        </p:nvSpPr>
        <p:spPr>
          <a:xfrm>
            <a:off x="9829800" y="1562100"/>
            <a:ext cx="3105478" cy="2439908"/>
          </a:xfrm>
          <a:prstGeom prst="hexagon">
            <a:avLst/>
          </a:prstGeom>
          <a:solidFill>
            <a:srgbClr val="50C4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CB4C243-9856-25DE-769F-6B2319165887}"/>
              </a:ext>
            </a:extLst>
          </p:cNvPr>
          <p:cNvSpPr/>
          <p:nvPr/>
        </p:nvSpPr>
        <p:spPr>
          <a:xfrm>
            <a:off x="12418859" y="2827774"/>
            <a:ext cx="3105478" cy="243990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D6B316B-A95E-E080-E8DB-514801F3BE55}"/>
              </a:ext>
            </a:extLst>
          </p:cNvPr>
          <p:cNvSpPr/>
          <p:nvPr/>
        </p:nvSpPr>
        <p:spPr>
          <a:xfrm>
            <a:off x="12418859" y="5349995"/>
            <a:ext cx="3105478" cy="2439908"/>
          </a:xfrm>
          <a:prstGeom prst="hexag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76397544-8D99-2E4B-96C2-8136C853E1D7}"/>
              </a:ext>
            </a:extLst>
          </p:cNvPr>
          <p:cNvSpPr/>
          <p:nvPr/>
        </p:nvSpPr>
        <p:spPr>
          <a:xfrm>
            <a:off x="9829800" y="4093448"/>
            <a:ext cx="3105478" cy="2439908"/>
          </a:xfrm>
          <a:prstGeom prst="hexag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A6C089B9-671B-63AA-9706-30D05888433B}"/>
              </a:ext>
            </a:extLst>
          </p:cNvPr>
          <p:cNvSpPr txBox="1"/>
          <p:nvPr/>
        </p:nvSpPr>
        <p:spPr>
          <a:xfrm>
            <a:off x="10635993" y="2443053"/>
            <a:ext cx="193025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IN" sz="50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Excel</a:t>
            </a:r>
            <a:endParaRPr lang="en-US" sz="5000" b="1">
              <a:solidFill>
                <a:srgbClr val="FFFFFF"/>
              </a:solidFill>
              <a:latin typeface="Lato Bold Bold"/>
              <a:ea typeface="Lato Bold Bold"/>
              <a:cs typeface="Lato Bold Bold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3A48C15-CF3A-732C-CA1C-51F3F0C8B5E9}"/>
              </a:ext>
            </a:extLst>
          </p:cNvPr>
          <p:cNvSpPr txBox="1"/>
          <p:nvPr/>
        </p:nvSpPr>
        <p:spPr>
          <a:xfrm>
            <a:off x="12810747" y="3650888"/>
            <a:ext cx="283812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50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Tableau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0F731038-E1C7-65DC-F577-9722F072AB08}"/>
              </a:ext>
            </a:extLst>
          </p:cNvPr>
          <p:cNvSpPr txBox="1"/>
          <p:nvPr/>
        </p:nvSpPr>
        <p:spPr>
          <a:xfrm>
            <a:off x="13335000" y="6148635"/>
            <a:ext cx="1676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50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SQL</a:t>
            </a: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ACFCD3A6-D900-1AE7-5B61-767FBFF7E9C2}"/>
              </a:ext>
            </a:extLst>
          </p:cNvPr>
          <p:cNvSpPr txBox="1"/>
          <p:nvPr/>
        </p:nvSpPr>
        <p:spPr>
          <a:xfrm>
            <a:off x="10182061" y="4860806"/>
            <a:ext cx="2838122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46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Power BI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4979"/>
            <a:ext cx="18288000" cy="1236080"/>
            <a:chOff x="0" y="0"/>
            <a:chExt cx="4932660" cy="329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2660" cy="329997"/>
            </a:xfrm>
            <a:custGeom>
              <a:avLst/>
              <a:gdLst/>
              <a:ahLst/>
              <a:cxnLst/>
              <a:rect l="l" t="t" r="r" b="b"/>
              <a:pathLst>
                <a:path w="4932660" h="329997">
                  <a:moveTo>
                    <a:pt x="0" y="0"/>
                  </a:moveTo>
                  <a:lnTo>
                    <a:pt x="4932660" y="0"/>
                  </a:lnTo>
                  <a:lnTo>
                    <a:pt x="4932660" y="329997"/>
                  </a:lnTo>
                  <a:lnTo>
                    <a:pt x="0" y="329997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32660" cy="368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33850" y="138112"/>
            <a:ext cx="1002030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IN" sz="57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Excel Dashboard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D8D06C5-75AB-8135-B6B4-75564AC0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81812"/>
            <a:ext cx="17678400" cy="8638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05C28-B2E9-C85B-0FAA-325AE0FD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67644F3-9F65-33DC-7B04-E71793B62C5A}"/>
              </a:ext>
            </a:extLst>
          </p:cNvPr>
          <p:cNvGrpSpPr/>
          <p:nvPr/>
        </p:nvGrpSpPr>
        <p:grpSpPr>
          <a:xfrm>
            <a:off x="0" y="-54979"/>
            <a:ext cx="18288000" cy="1236080"/>
            <a:chOff x="0" y="0"/>
            <a:chExt cx="4932660" cy="3299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502921-3774-D521-49CB-9C498890BBF6}"/>
                </a:ext>
              </a:extLst>
            </p:cNvPr>
            <p:cNvSpPr/>
            <p:nvPr/>
          </p:nvSpPr>
          <p:spPr>
            <a:xfrm>
              <a:off x="0" y="0"/>
              <a:ext cx="4932660" cy="329997"/>
            </a:xfrm>
            <a:custGeom>
              <a:avLst/>
              <a:gdLst/>
              <a:ahLst/>
              <a:cxnLst/>
              <a:rect l="l" t="t" r="r" b="b"/>
              <a:pathLst>
                <a:path w="4932660" h="329997">
                  <a:moveTo>
                    <a:pt x="0" y="0"/>
                  </a:moveTo>
                  <a:lnTo>
                    <a:pt x="4932660" y="0"/>
                  </a:lnTo>
                  <a:lnTo>
                    <a:pt x="4932660" y="329997"/>
                  </a:lnTo>
                  <a:lnTo>
                    <a:pt x="0" y="329997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6A6AED-6777-895C-317B-7DD8D27F3A1F}"/>
                </a:ext>
              </a:extLst>
            </p:cNvPr>
            <p:cNvSpPr txBox="1"/>
            <p:nvPr/>
          </p:nvSpPr>
          <p:spPr>
            <a:xfrm>
              <a:off x="0" y="-38100"/>
              <a:ext cx="4932660" cy="368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14656D7-F00B-BA18-D9EA-1DACFFD7495C}"/>
              </a:ext>
            </a:extLst>
          </p:cNvPr>
          <p:cNvSpPr txBox="1"/>
          <p:nvPr/>
        </p:nvSpPr>
        <p:spPr>
          <a:xfrm>
            <a:off x="4133850" y="138112"/>
            <a:ext cx="1002030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IN" sz="57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Tableau Dashboard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5660C03-538C-C742-115F-149E6AFCE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099"/>
            <a:ext cx="17449800" cy="83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33448-A9D6-412A-8860-845A02E3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AB2393-F56D-5C65-0638-C0B9AB4605D8}"/>
              </a:ext>
            </a:extLst>
          </p:cNvPr>
          <p:cNvGrpSpPr/>
          <p:nvPr/>
        </p:nvGrpSpPr>
        <p:grpSpPr>
          <a:xfrm>
            <a:off x="0" y="-54979"/>
            <a:ext cx="18288000" cy="1236080"/>
            <a:chOff x="0" y="0"/>
            <a:chExt cx="4932660" cy="3299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9FAA44A-D3D9-7C91-8339-85D23BF9F056}"/>
                </a:ext>
              </a:extLst>
            </p:cNvPr>
            <p:cNvSpPr/>
            <p:nvPr/>
          </p:nvSpPr>
          <p:spPr>
            <a:xfrm>
              <a:off x="0" y="0"/>
              <a:ext cx="4932660" cy="329997"/>
            </a:xfrm>
            <a:custGeom>
              <a:avLst/>
              <a:gdLst/>
              <a:ahLst/>
              <a:cxnLst/>
              <a:rect l="l" t="t" r="r" b="b"/>
              <a:pathLst>
                <a:path w="4932660" h="329997">
                  <a:moveTo>
                    <a:pt x="0" y="0"/>
                  </a:moveTo>
                  <a:lnTo>
                    <a:pt x="4932660" y="0"/>
                  </a:lnTo>
                  <a:lnTo>
                    <a:pt x="4932660" y="329997"/>
                  </a:lnTo>
                  <a:lnTo>
                    <a:pt x="0" y="329997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B966B2-9435-1B59-1BCB-7B973FFBE120}"/>
                </a:ext>
              </a:extLst>
            </p:cNvPr>
            <p:cNvSpPr txBox="1"/>
            <p:nvPr/>
          </p:nvSpPr>
          <p:spPr>
            <a:xfrm>
              <a:off x="0" y="-38100"/>
              <a:ext cx="4932660" cy="368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A11359D-7B9C-4E40-7D81-F28190C38CD1}"/>
              </a:ext>
            </a:extLst>
          </p:cNvPr>
          <p:cNvSpPr txBox="1"/>
          <p:nvPr/>
        </p:nvSpPr>
        <p:spPr>
          <a:xfrm>
            <a:off x="4133850" y="138112"/>
            <a:ext cx="1002030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IN" sz="57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Power BI Dashboard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728B264-EF94-20A2-29F1-05D07DEA6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85900"/>
            <a:ext cx="17678400" cy="85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4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C38A-5F0C-0740-DC70-297C8B9D9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A51E29-F0EE-81B4-BEF1-BBAF26F3791B}"/>
              </a:ext>
            </a:extLst>
          </p:cNvPr>
          <p:cNvGrpSpPr/>
          <p:nvPr/>
        </p:nvGrpSpPr>
        <p:grpSpPr>
          <a:xfrm>
            <a:off x="0" y="-54979"/>
            <a:ext cx="18288000" cy="1236080"/>
            <a:chOff x="0" y="0"/>
            <a:chExt cx="4932660" cy="3299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DA328F7-91BC-D7E1-2CE1-661A2BF44D9E}"/>
                </a:ext>
              </a:extLst>
            </p:cNvPr>
            <p:cNvSpPr/>
            <p:nvPr/>
          </p:nvSpPr>
          <p:spPr>
            <a:xfrm>
              <a:off x="0" y="0"/>
              <a:ext cx="4932660" cy="329997"/>
            </a:xfrm>
            <a:custGeom>
              <a:avLst/>
              <a:gdLst/>
              <a:ahLst/>
              <a:cxnLst/>
              <a:rect l="l" t="t" r="r" b="b"/>
              <a:pathLst>
                <a:path w="4932660" h="329997">
                  <a:moveTo>
                    <a:pt x="0" y="0"/>
                  </a:moveTo>
                  <a:lnTo>
                    <a:pt x="4932660" y="0"/>
                  </a:lnTo>
                  <a:lnTo>
                    <a:pt x="4932660" y="329997"/>
                  </a:lnTo>
                  <a:lnTo>
                    <a:pt x="0" y="329997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F504971-926C-7AAF-9A60-57F02C195433}"/>
                </a:ext>
              </a:extLst>
            </p:cNvPr>
            <p:cNvSpPr txBox="1"/>
            <p:nvPr/>
          </p:nvSpPr>
          <p:spPr>
            <a:xfrm>
              <a:off x="0" y="-38100"/>
              <a:ext cx="4932660" cy="368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B856540-072F-7F56-D73A-8081DF0D127D}"/>
              </a:ext>
            </a:extLst>
          </p:cNvPr>
          <p:cNvSpPr txBox="1"/>
          <p:nvPr/>
        </p:nvSpPr>
        <p:spPr>
          <a:xfrm>
            <a:off x="4133850" y="138112"/>
            <a:ext cx="1002030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IN" sz="5700" b="1" dirty="0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SQL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0D3D3-2F65-8038-4C2A-05C96B52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9912"/>
            <a:ext cx="7620000" cy="7998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9286C-98A7-BD3C-E49F-89248F9B3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419912"/>
            <a:ext cx="7783011" cy="79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42B58-96C8-A8D5-F610-FBD5F578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CD4643F-7FDB-A642-5387-5E5E1FC2A2B0}"/>
              </a:ext>
            </a:extLst>
          </p:cNvPr>
          <p:cNvGrpSpPr/>
          <p:nvPr/>
        </p:nvGrpSpPr>
        <p:grpSpPr>
          <a:xfrm>
            <a:off x="0" y="-54979"/>
            <a:ext cx="18288000" cy="1236080"/>
            <a:chOff x="0" y="0"/>
            <a:chExt cx="4932660" cy="3299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4701418-6AAC-0656-4284-403030B47D0F}"/>
                </a:ext>
              </a:extLst>
            </p:cNvPr>
            <p:cNvSpPr/>
            <p:nvPr/>
          </p:nvSpPr>
          <p:spPr>
            <a:xfrm>
              <a:off x="0" y="0"/>
              <a:ext cx="4932660" cy="329997"/>
            </a:xfrm>
            <a:custGeom>
              <a:avLst/>
              <a:gdLst/>
              <a:ahLst/>
              <a:cxnLst/>
              <a:rect l="l" t="t" r="r" b="b"/>
              <a:pathLst>
                <a:path w="4932660" h="329997">
                  <a:moveTo>
                    <a:pt x="0" y="0"/>
                  </a:moveTo>
                  <a:lnTo>
                    <a:pt x="4932660" y="0"/>
                  </a:lnTo>
                  <a:lnTo>
                    <a:pt x="4932660" y="329997"/>
                  </a:lnTo>
                  <a:lnTo>
                    <a:pt x="0" y="329997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1D2B37C-471B-F98C-13F0-C8924D272264}"/>
                </a:ext>
              </a:extLst>
            </p:cNvPr>
            <p:cNvSpPr txBox="1"/>
            <p:nvPr/>
          </p:nvSpPr>
          <p:spPr>
            <a:xfrm>
              <a:off x="0" y="-38100"/>
              <a:ext cx="4932660" cy="368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A2353BB-878E-220E-784E-61CE93DADEA5}"/>
              </a:ext>
            </a:extLst>
          </p:cNvPr>
          <p:cNvSpPr txBox="1"/>
          <p:nvPr/>
        </p:nvSpPr>
        <p:spPr>
          <a:xfrm>
            <a:off x="4133850" y="138112"/>
            <a:ext cx="1002030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0"/>
              </a:lnSpc>
              <a:spcBef>
                <a:spcPct val="0"/>
              </a:spcBef>
            </a:pPr>
            <a:r>
              <a:rPr lang="en-US" sz="57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Recommendations</a:t>
            </a:r>
          </a:p>
        </p:txBody>
      </p:sp>
      <p:sp>
        <p:nvSpPr>
          <p:cNvPr id="6" name="Freeform 6" descr="a halftone dot pattern">
            <a:extLst>
              <a:ext uri="{FF2B5EF4-FFF2-40B4-BE49-F238E27FC236}">
                <a16:creationId xmlns:a16="http://schemas.microsoft.com/office/drawing/2014/main" id="{1A4E87E6-C722-642C-022B-FDD11FF817C1}"/>
              </a:ext>
            </a:extLst>
          </p:cNvPr>
          <p:cNvSpPr/>
          <p:nvPr/>
        </p:nvSpPr>
        <p:spPr>
          <a:xfrm rot="7094730">
            <a:off x="11291085" y="1476249"/>
            <a:ext cx="10865469" cy="8949599"/>
          </a:xfrm>
          <a:custGeom>
            <a:avLst/>
            <a:gdLst/>
            <a:ahLst/>
            <a:cxnLst/>
            <a:rect l="l" t="t" r="r" b="b"/>
            <a:pathLst>
              <a:path w="8243549" h="7314276">
                <a:moveTo>
                  <a:pt x="0" y="0"/>
                </a:moveTo>
                <a:lnTo>
                  <a:pt x="8243549" y="0"/>
                </a:lnTo>
                <a:lnTo>
                  <a:pt x="8243549" y="7314275"/>
                </a:lnTo>
                <a:lnTo>
                  <a:pt x="0" y="7314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2B5764B-6036-CC33-4F0A-62F6E8189CDA}"/>
              </a:ext>
            </a:extLst>
          </p:cNvPr>
          <p:cNvSpPr txBox="1"/>
          <p:nvPr/>
        </p:nvSpPr>
        <p:spPr>
          <a:xfrm>
            <a:off x="582406" y="1333910"/>
            <a:ext cx="648105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Number of restaurants by Country</a:t>
            </a: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Expand in High-Growth Countries </a:t>
            </a: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Target Local Preferences</a:t>
            </a: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Evaluate Competition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6802B0E-5BCD-7F9D-3179-7D0F7670DB39}"/>
              </a:ext>
            </a:extLst>
          </p:cNvPr>
          <p:cNvSpPr txBox="1"/>
          <p:nvPr/>
        </p:nvSpPr>
        <p:spPr>
          <a:xfrm>
            <a:off x="733357" y="3404011"/>
            <a:ext cx="6330099" cy="1736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2. Count of Restaurants by Rating</a:t>
            </a:r>
          </a:p>
          <a:p>
            <a:pPr marL="539634" lvl="1" indent="-269817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Improve Customer Experience</a:t>
            </a:r>
          </a:p>
          <a:p>
            <a:pPr marL="539634" lvl="1" indent="-269817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Encourage Reviews</a:t>
            </a:r>
          </a:p>
          <a:p>
            <a:pPr marL="539634" lvl="1" indent="-269817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Monitor and Respond to reviews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514CB5B-560D-8925-0091-4DF965B41479}"/>
              </a:ext>
            </a:extLst>
          </p:cNvPr>
          <p:cNvSpPr txBox="1"/>
          <p:nvPr/>
        </p:nvSpPr>
        <p:spPr>
          <a:xfrm>
            <a:off x="628344" y="5474124"/>
            <a:ext cx="911197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3.</a:t>
            </a:r>
            <a:r>
              <a:rPr lang="en-US" sz="2499" b="1" dirty="0">
                <a:solidFill>
                  <a:srgbClr val="000000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 Number of Restaurants by Opening year, Month, and Quarter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Focus on Seasonality Trends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Continues Innovation 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Plan Operational Resources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3F33FE3-9FA7-77F4-5B21-AE0DAB7F1912}"/>
              </a:ext>
            </a:extLst>
          </p:cNvPr>
          <p:cNvSpPr txBox="1"/>
          <p:nvPr/>
        </p:nvSpPr>
        <p:spPr>
          <a:xfrm>
            <a:off x="733357" y="7544224"/>
            <a:ext cx="7724894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4. Restaurant Bucket Analysis Based on Average Price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Diversity Pricing Strategy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Marketing Strategies Based on a Bucket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Bdjust Offerings by Region.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D5E99D4-2DBA-C7F6-B633-E2031875609C}"/>
              </a:ext>
            </a:extLst>
          </p:cNvPr>
          <p:cNvSpPr/>
          <p:nvPr/>
        </p:nvSpPr>
        <p:spPr>
          <a:xfrm>
            <a:off x="12395477" y="2933700"/>
            <a:ext cx="3606523" cy="4114800"/>
          </a:xfrm>
          <a:custGeom>
            <a:avLst/>
            <a:gdLst/>
            <a:ahLst/>
            <a:cxnLst/>
            <a:rect l="l" t="t" r="r" b="b"/>
            <a:pathLst>
              <a:path w="3606523" h="4114800">
                <a:moveTo>
                  <a:pt x="0" y="0"/>
                </a:moveTo>
                <a:lnTo>
                  <a:pt x="3606523" y="0"/>
                </a:lnTo>
                <a:lnTo>
                  <a:pt x="360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3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1D8E-0646-CAC2-17A0-9393AD7F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A567FC-B861-D399-B592-01BE8A55D515}"/>
              </a:ext>
            </a:extLst>
          </p:cNvPr>
          <p:cNvGrpSpPr/>
          <p:nvPr/>
        </p:nvGrpSpPr>
        <p:grpSpPr>
          <a:xfrm>
            <a:off x="0" y="-54979"/>
            <a:ext cx="18288000" cy="1236080"/>
            <a:chOff x="0" y="0"/>
            <a:chExt cx="4932660" cy="3299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E7A56D3-8357-0BC7-8E2D-DC7719D79F9D}"/>
                </a:ext>
              </a:extLst>
            </p:cNvPr>
            <p:cNvSpPr/>
            <p:nvPr/>
          </p:nvSpPr>
          <p:spPr>
            <a:xfrm>
              <a:off x="0" y="0"/>
              <a:ext cx="4932660" cy="329997"/>
            </a:xfrm>
            <a:custGeom>
              <a:avLst/>
              <a:gdLst/>
              <a:ahLst/>
              <a:cxnLst/>
              <a:rect l="l" t="t" r="r" b="b"/>
              <a:pathLst>
                <a:path w="4932660" h="329997">
                  <a:moveTo>
                    <a:pt x="0" y="0"/>
                  </a:moveTo>
                  <a:lnTo>
                    <a:pt x="4932660" y="0"/>
                  </a:lnTo>
                  <a:lnTo>
                    <a:pt x="4932660" y="329997"/>
                  </a:lnTo>
                  <a:lnTo>
                    <a:pt x="0" y="329997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0734B4-39D4-0929-65D5-234ECD991FF6}"/>
                </a:ext>
              </a:extLst>
            </p:cNvPr>
            <p:cNvSpPr txBox="1"/>
            <p:nvPr/>
          </p:nvSpPr>
          <p:spPr>
            <a:xfrm>
              <a:off x="0" y="-38100"/>
              <a:ext cx="4932660" cy="368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0AE4FC3-1D31-EE73-33A2-B9576400550D}"/>
              </a:ext>
            </a:extLst>
          </p:cNvPr>
          <p:cNvSpPr txBox="1"/>
          <p:nvPr/>
        </p:nvSpPr>
        <p:spPr>
          <a:xfrm>
            <a:off x="4133850" y="138112"/>
            <a:ext cx="1002030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0"/>
              </a:lnSpc>
              <a:spcBef>
                <a:spcPct val="0"/>
              </a:spcBef>
            </a:pPr>
            <a:r>
              <a:rPr lang="en-US" sz="5700" b="1" dirty="0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Conclusions:</a:t>
            </a:r>
          </a:p>
        </p:txBody>
      </p:sp>
      <p:sp>
        <p:nvSpPr>
          <p:cNvPr id="6" name="Freeform 6" descr="a halftone dot pattern">
            <a:extLst>
              <a:ext uri="{FF2B5EF4-FFF2-40B4-BE49-F238E27FC236}">
                <a16:creationId xmlns:a16="http://schemas.microsoft.com/office/drawing/2014/main" id="{BCE6F981-920C-0FD2-3C6B-16AA9F3955B3}"/>
              </a:ext>
            </a:extLst>
          </p:cNvPr>
          <p:cNvSpPr/>
          <p:nvPr/>
        </p:nvSpPr>
        <p:spPr>
          <a:xfrm rot="7094730">
            <a:off x="11291085" y="1476249"/>
            <a:ext cx="10865469" cy="8949599"/>
          </a:xfrm>
          <a:custGeom>
            <a:avLst/>
            <a:gdLst/>
            <a:ahLst/>
            <a:cxnLst/>
            <a:rect l="l" t="t" r="r" b="b"/>
            <a:pathLst>
              <a:path w="8243549" h="7314276">
                <a:moveTo>
                  <a:pt x="0" y="0"/>
                </a:moveTo>
                <a:lnTo>
                  <a:pt x="8243549" y="0"/>
                </a:lnTo>
                <a:lnTo>
                  <a:pt x="8243549" y="7314275"/>
                </a:lnTo>
                <a:lnTo>
                  <a:pt x="0" y="7314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B1323CB-688F-DFA7-B95D-329915FAF524}"/>
              </a:ext>
            </a:extLst>
          </p:cNvPr>
          <p:cNvSpPr/>
          <p:nvPr/>
        </p:nvSpPr>
        <p:spPr>
          <a:xfrm>
            <a:off x="12725400" y="3086100"/>
            <a:ext cx="3606523" cy="4114800"/>
          </a:xfrm>
          <a:custGeom>
            <a:avLst/>
            <a:gdLst/>
            <a:ahLst/>
            <a:cxnLst/>
            <a:rect l="l" t="t" r="r" b="b"/>
            <a:pathLst>
              <a:path w="3606523" h="4114800">
                <a:moveTo>
                  <a:pt x="0" y="0"/>
                </a:moveTo>
                <a:lnTo>
                  <a:pt x="3606523" y="0"/>
                </a:lnTo>
                <a:lnTo>
                  <a:pt x="360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70E35-5F8C-BF63-05B8-D648BE9CE52D}"/>
              </a:ext>
            </a:extLst>
          </p:cNvPr>
          <p:cNvSpPr txBox="1"/>
          <p:nvPr/>
        </p:nvSpPr>
        <p:spPr>
          <a:xfrm>
            <a:off x="228600" y="1374192"/>
            <a:ext cx="11622504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📌 Conclusion: Zomato’s Restaurant Growth (2010-2018):-</a:t>
            </a:r>
          </a:p>
          <a:p>
            <a:r>
              <a:rPr lang="en-US" sz="2500" dirty="0"/>
              <a:t>1️⃣ Consistent Year-over-Year Growth – Zomato experienced a steady increase in restaurant listings from 2010 to 2018, showing strong market adoption.</a:t>
            </a:r>
          </a:p>
          <a:p>
            <a:r>
              <a:rPr lang="en-US" sz="2500" dirty="0"/>
              <a:t>2️⃣ Global Expansion Across Multiple Countries &amp; Cities – The platform expanded its presence in various regions, adding restaurants in both established and emerging markets.</a:t>
            </a:r>
          </a:p>
          <a:p>
            <a:r>
              <a:rPr lang="en-US" sz="2500" dirty="0"/>
              <a:t>3️⃣ Peak Growth Periods Identified – Certain years and quarters witnessed higher restaurant openings, influenced by market trends, investments, and regional demand.</a:t>
            </a:r>
          </a:p>
          <a:p>
            <a:r>
              <a:rPr lang="en-US" sz="2500" dirty="0"/>
              <a:t>4️⃣ Seasonal Impact on Openings – Monthly and quarterly trends revealed that restaurant openings peaked during specific times of the year, possibly aligning with festive seasons and economic cycles.</a:t>
            </a:r>
          </a:p>
          <a:p>
            <a:r>
              <a:rPr lang="en-US" sz="2500" dirty="0"/>
              <a:t>5️⃣ Increased Adoption of Online Services – A growing number of restaurants integrated online ordering and table booking features, reflecting the shift towards digital restaurant services.</a:t>
            </a:r>
          </a:p>
          <a:p>
            <a:r>
              <a:rPr lang="en-US" sz="2500" dirty="0"/>
              <a:t>6️⃣ Urban-Centric Expansion – Major cities saw the highest concentration of new restaurant listings, highlighting Zomato’s focus on urban markets with higher consumer demand.</a:t>
            </a:r>
          </a:p>
          <a:p>
            <a:r>
              <a:rPr lang="en-US" sz="2500" dirty="0"/>
              <a:t>7️⃣ New Market Penetration – Over the years, Zomato entered new cities and countries, significantly increasing its market presence and user base.</a:t>
            </a:r>
          </a:p>
        </p:txBody>
      </p:sp>
    </p:spTree>
    <p:extLst>
      <p:ext uri="{BB962C8B-B14F-4D97-AF65-F5344CB8AC3E}">
        <p14:creationId xmlns:p14="http://schemas.microsoft.com/office/powerpoint/2010/main" val="411589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03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57200" y="-342900"/>
            <a:ext cx="7673587" cy="11049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hexagon logo"/>
          <p:cNvSpPr/>
          <p:nvPr/>
        </p:nvSpPr>
        <p:spPr>
          <a:xfrm>
            <a:off x="8542396" y="1028700"/>
            <a:ext cx="919531" cy="1062484"/>
          </a:xfrm>
          <a:custGeom>
            <a:avLst/>
            <a:gdLst/>
            <a:ahLst/>
            <a:cxnLst/>
            <a:rect l="l" t="t" r="r" b="b"/>
            <a:pathLst>
              <a:path w="919531" h="1062484">
                <a:moveTo>
                  <a:pt x="0" y="0"/>
                </a:moveTo>
                <a:lnTo>
                  <a:pt x="919531" y="0"/>
                </a:lnTo>
                <a:lnTo>
                  <a:pt x="919531" y="1062484"/>
                </a:lnTo>
                <a:lnTo>
                  <a:pt x="0" y="1062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424981"/>
            <a:ext cx="5226651" cy="4114800"/>
          </a:xfrm>
          <a:custGeom>
            <a:avLst/>
            <a:gdLst/>
            <a:ahLst/>
            <a:cxnLst/>
            <a:rect l="l" t="t" r="r" b="b"/>
            <a:pathLst>
              <a:path w="5226651" h="4114800">
                <a:moveTo>
                  <a:pt x="0" y="0"/>
                </a:moveTo>
                <a:lnTo>
                  <a:pt x="5226651" y="0"/>
                </a:lnTo>
                <a:lnTo>
                  <a:pt x="5226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30401"/>
            <a:ext cx="5390318" cy="3002897"/>
            <a:chOff x="0" y="0"/>
            <a:chExt cx="7187091" cy="4003863"/>
          </a:xfrm>
        </p:grpSpPr>
        <p:sp>
          <p:nvSpPr>
            <p:cNvPr id="6" name="TextBox 6"/>
            <p:cNvSpPr txBox="1"/>
            <p:nvPr/>
          </p:nvSpPr>
          <p:spPr>
            <a:xfrm>
              <a:off x="0" y="3248848"/>
              <a:ext cx="7187091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7187091" cy="266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6600" b="1">
                  <a:solidFill>
                    <a:srgbClr val="1E2740"/>
                  </a:solidFill>
                  <a:latin typeface="Lato Bold Bold"/>
                  <a:ea typeface="Lato Bold Bold"/>
                  <a:cs typeface="Lato Bold Bold"/>
                  <a:sym typeface="Lato Bold Bold"/>
                </a:rPr>
                <a:t>Our Team Members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84779" y="3833298"/>
            <a:ext cx="10010725" cy="3449962"/>
            <a:chOff x="-700164" y="1051109"/>
            <a:chExt cx="13347633" cy="4599948"/>
          </a:xfrm>
        </p:grpSpPr>
        <p:sp>
          <p:nvSpPr>
            <p:cNvPr id="11" name="TextBox 11"/>
            <p:cNvSpPr txBox="1"/>
            <p:nvPr/>
          </p:nvSpPr>
          <p:spPr>
            <a:xfrm>
              <a:off x="-700164" y="1051109"/>
              <a:ext cx="4424588" cy="1463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IN" sz="3199" b="1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</a:rPr>
                <a:t>Ravi Kiran G</a:t>
              </a:r>
              <a:endPara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endParaRPr>
            </a:p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endParaRPr lang="en-US" sz="3199" b="1" dirty="0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490530" y="4138636"/>
              <a:ext cx="6156939" cy="7076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  <a:sym typeface="Lato Bold Bold"/>
                </a:rPr>
                <a:t>Sanket </a:t>
              </a:r>
              <a:r>
                <a:rPr lang="en-US" sz="3199" b="1" dirty="0" err="1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  <a:sym typeface="Lato Bold Bold"/>
                </a:rPr>
                <a:t>Kshirasagar</a:t>
              </a:r>
              <a:endParaRPr lang="en-US" sz="3199" b="1" dirty="0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614200" y="2613004"/>
              <a:ext cx="6175592" cy="693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  <a:sym typeface="Lato Bold Bold"/>
                </a:rPr>
                <a:t>Ansuman </a:t>
              </a:r>
              <a:r>
                <a:rPr lang="en-US" sz="3199" b="1" dirty="0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  <a:sym typeface="Lato Bold Bold"/>
                </a:rPr>
                <a:t>Paramguru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795330" y="2724957"/>
              <a:ext cx="5083811" cy="146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  <a:sym typeface="Lato Bold Bold"/>
                </a:rPr>
                <a:t> </a:t>
              </a:r>
              <a:r>
                <a:rPr lang="en-IN" sz="3199" b="1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</a:rPr>
                <a:t>Aditya Wankhade</a:t>
              </a:r>
              <a:endPara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endParaRPr>
            </a:p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endParaRPr lang="en-US" sz="3199" b="1" dirty="0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610796" y="4188007"/>
              <a:ext cx="5191115" cy="1463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  <a:sym typeface="Lato Bold Bold"/>
                </a:rPr>
                <a:t>Chanikya </a:t>
              </a:r>
              <a:r>
                <a:rPr lang="en-IN" sz="3199" b="1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</a:rPr>
                <a:t>Vallepu </a:t>
              </a:r>
              <a:endPara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endParaRPr>
            </a:p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endParaRPr lang="en-US" sz="3199" b="1" dirty="0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endParaRP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417AA754-B13B-E347-1478-CAE4E8E93708}"/>
                </a:ext>
              </a:extLst>
            </p:cNvPr>
            <p:cNvSpPr txBox="1"/>
            <p:nvPr/>
          </p:nvSpPr>
          <p:spPr>
            <a:xfrm>
              <a:off x="6189164" y="1247913"/>
              <a:ext cx="5388611" cy="22324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IN" sz="3199" b="1">
                  <a:solidFill>
                    <a:srgbClr val="FFFFFF"/>
                  </a:solidFill>
                  <a:latin typeface="Lato Bold Bold"/>
                  <a:ea typeface="Lato Bold Bold"/>
                  <a:cs typeface="Lato Bold Bold"/>
                </a:rPr>
                <a:t> Gaurav kumar</a:t>
              </a:r>
              <a:endPara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endParaRPr>
            </a:p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endPara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endParaRPr>
            </a:p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endParaRPr lang="en-US" sz="3199" b="1" dirty="0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03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985098" y="4152900"/>
            <a:ext cx="1031780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3881182" y="6473483"/>
            <a:ext cx="3630182" cy="3303466"/>
          </a:xfrm>
          <a:custGeom>
            <a:avLst/>
            <a:gdLst/>
            <a:ahLst/>
            <a:cxnLst/>
            <a:rect l="l" t="t" r="r" b="b"/>
            <a:pathLst>
              <a:path w="3630182" h="3303466">
                <a:moveTo>
                  <a:pt x="0" y="0"/>
                </a:moveTo>
                <a:lnTo>
                  <a:pt x="3630182" y="0"/>
                </a:lnTo>
                <a:lnTo>
                  <a:pt x="3630182" y="3303466"/>
                </a:lnTo>
                <a:lnTo>
                  <a:pt x="0" y="330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03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halftone dot pattern"/>
          <p:cNvSpPr/>
          <p:nvPr/>
        </p:nvSpPr>
        <p:spPr>
          <a:xfrm rot="4645213">
            <a:off x="-1944327" y="-806360"/>
            <a:ext cx="9254955" cy="11174233"/>
          </a:xfrm>
          <a:custGeom>
            <a:avLst/>
            <a:gdLst/>
            <a:ahLst/>
            <a:cxnLst/>
            <a:rect l="l" t="t" r="r" b="b"/>
            <a:pathLst>
              <a:path w="11490479" h="12440480">
                <a:moveTo>
                  <a:pt x="0" y="0"/>
                </a:moveTo>
                <a:lnTo>
                  <a:pt x="11490479" y="0"/>
                </a:lnTo>
                <a:lnTo>
                  <a:pt x="11490479" y="12440480"/>
                </a:lnTo>
                <a:lnTo>
                  <a:pt x="0" y="1244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878707" y="1583749"/>
            <a:ext cx="7224157" cy="72241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88004" y="3803461"/>
            <a:ext cx="5633454" cy="226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2"/>
              </a:lnSpc>
              <a:spcBef>
                <a:spcPct val="0"/>
              </a:spcBef>
            </a:pPr>
            <a:r>
              <a:rPr lang="en-US" sz="6993" b="1">
                <a:solidFill>
                  <a:srgbClr val="BD031C"/>
                </a:solidFill>
                <a:latin typeface="Lato Bold"/>
                <a:ea typeface="Lato Bold"/>
                <a:cs typeface="Lato Bold"/>
                <a:sym typeface="Lato Bold"/>
              </a:rPr>
              <a:t>DATA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45450" y="1104900"/>
            <a:ext cx="12770881" cy="8612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4417" lvl="1" indent="-297208">
              <a:lnSpc>
                <a:spcPts val="5203"/>
              </a:lnSpc>
              <a:buFont typeface="Arial"/>
              <a:buChar char="•"/>
            </a:pPr>
            <a:r>
              <a:rPr lang="en-US" sz="2753">
                <a:solidFill>
                  <a:srgbClr val="FFFFFF"/>
                </a:solidFill>
                <a:latin typeface="Canva Sans"/>
              </a:rPr>
              <a:t>This project focuses on analyzing restaurant and food delivery data to uncover key insights into customer preferences, restaurant performance and market trends. </a:t>
            </a:r>
            <a:endParaRPr lang="en-US" sz="275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94417" lvl="1" indent="-297208">
              <a:lnSpc>
                <a:spcPts val="5203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By examining customer ratings, reviews, cuisine popularity and delivery efficiency the project aims to provide actionable insights for restaurant owners and the Zomato platform. </a:t>
            </a:r>
            <a:endParaRPr lang="en-US" sz="28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94417" lvl="1" indent="-297208">
              <a:lnSpc>
                <a:spcPts val="5203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Using tools like SQL, Excel, Tableau, and Power BI the analysis identifies high-performing restaurants, customer sentiment.</a:t>
            </a:r>
            <a:endParaRPr lang="en-US" sz="275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94417" lvl="1" indent="-297208">
              <a:lnSpc>
                <a:spcPts val="5203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The project helps in optimizing restaurant listings, improving customer satisfaction and enhancing decision-making processes in the online food delivery ecosystem.</a:t>
            </a:r>
          </a:p>
          <a:p>
            <a:pPr marL="594417" lvl="1" indent="-297208">
              <a:lnSpc>
                <a:spcPts val="5203"/>
              </a:lnSpc>
              <a:buFont typeface="Arial"/>
              <a:buChar char="•"/>
            </a:pPr>
            <a:endParaRPr lang="en-US" sz="275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383"/>
              </a:lnSpc>
            </a:pPr>
            <a:endParaRPr lang="en-US" sz="275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649"/>
            <a:ext cx="18288000" cy="1927556"/>
            <a:chOff x="0" y="0"/>
            <a:chExt cx="6186311" cy="1313309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186311" cy="1313309"/>
            </a:xfrm>
            <a:custGeom>
              <a:avLst/>
              <a:gdLst/>
              <a:ahLst/>
              <a:cxnLst/>
              <a:rect l="l" t="t" r="r" b="b"/>
              <a:pathLst>
                <a:path w="6186311" h="1313309">
                  <a:moveTo>
                    <a:pt x="0" y="0"/>
                  </a:moveTo>
                  <a:lnTo>
                    <a:pt x="6186311" y="0"/>
                  </a:lnTo>
                  <a:lnTo>
                    <a:pt x="6186311" y="1313309"/>
                  </a:lnTo>
                  <a:lnTo>
                    <a:pt x="0" y="1313309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 descr="a halftone dot pattern"/>
          <p:cNvSpPr/>
          <p:nvPr/>
        </p:nvSpPr>
        <p:spPr>
          <a:xfrm>
            <a:off x="12344400" y="5316132"/>
            <a:ext cx="8727621" cy="7743780"/>
          </a:xfrm>
          <a:custGeom>
            <a:avLst/>
            <a:gdLst/>
            <a:ahLst/>
            <a:cxnLst/>
            <a:rect l="l" t="t" r="r" b="b"/>
            <a:pathLst>
              <a:path w="8727621" h="7743780">
                <a:moveTo>
                  <a:pt x="0" y="0"/>
                </a:moveTo>
                <a:lnTo>
                  <a:pt x="8727621" y="0"/>
                </a:lnTo>
                <a:lnTo>
                  <a:pt x="8727621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4600629" y="457200"/>
            <a:ext cx="9512301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IN" sz="6600" b="1" dirty="0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OBJECTIVE</a:t>
            </a:r>
            <a:endParaRPr lang="en-US" sz="6600" b="1" dirty="0">
              <a:solidFill>
                <a:srgbClr val="FFFFFF"/>
              </a:solidFill>
              <a:latin typeface="Lato Bold Bold"/>
              <a:ea typeface="Lato Bold Bold"/>
              <a:cs typeface="Lato Bold Bold"/>
              <a:sym typeface="Lato 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" y="2776090"/>
            <a:ext cx="17221199" cy="4574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ea typeface="Lato"/>
                <a:cs typeface="Segoe UI Semibold" panose="020B0702040204020203" pitchFamily="34" charset="0"/>
              </a:rPr>
              <a:t>	To analyze restaurant and food delivery data for actionable insights that enhance decision-making. The project aims to understand customer preferences, improve restaurant performance, enhance customer experience and optimize delivery efficiency. It helps businesses identify trends, improve service quality and make data-driven decisions to boost growth and customer satisfaction.</a:t>
            </a:r>
            <a:endParaRPr lang="en-IN" sz="3200" dirty="0">
              <a:solidFill>
                <a:srgbClr val="000000"/>
              </a:solidFill>
              <a:ea typeface="Lato"/>
              <a:cs typeface="Segoe UI Semibold" panose="020B0702040204020203" pitchFamily="34" charset="0"/>
            </a:endParaRPr>
          </a:p>
          <a:p>
            <a:pPr algn="l">
              <a:lnSpc>
                <a:spcPct val="2000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ea typeface="Lato"/>
              <a:cs typeface="Segoe UI Semibold" panose="020B0702040204020203" pitchFamily="34" charset="0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A871-366C-2311-556B-A0D9A2AEA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AFFF7E2-BC35-5889-9E23-72125F7C5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6464" y="0"/>
            <a:ext cx="7570239" cy="10287000"/>
          </a:xfrm>
          <a:prstGeom prst="rect">
            <a:avLst/>
          </a:prstGeom>
          <a:solidFill>
            <a:srgbClr val="F00322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 halftone dot pattern">
            <a:extLst>
              <a:ext uri="{FF2B5EF4-FFF2-40B4-BE49-F238E27FC236}">
                <a16:creationId xmlns:a16="http://schemas.microsoft.com/office/drawing/2014/main" id="{D9E6131F-6D2E-0FAE-32CA-6FDC76E939F7}"/>
              </a:ext>
            </a:extLst>
          </p:cNvPr>
          <p:cNvSpPr/>
          <p:nvPr/>
        </p:nvSpPr>
        <p:spPr>
          <a:xfrm>
            <a:off x="-4370722" y="4461796"/>
            <a:ext cx="8727621" cy="7743780"/>
          </a:xfrm>
          <a:custGeom>
            <a:avLst/>
            <a:gdLst/>
            <a:ahLst/>
            <a:cxnLst/>
            <a:rect l="l" t="t" r="r" b="b"/>
            <a:pathLst>
              <a:path w="8727621" h="7743780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42AE3E9-9FBA-1CDC-8772-0B43E515BC30}"/>
              </a:ext>
            </a:extLst>
          </p:cNvPr>
          <p:cNvSpPr txBox="1"/>
          <p:nvPr/>
        </p:nvSpPr>
        <p:spPr>
          <a:xfrm>
            <a:off x="1028700" y="1019175"/>
            <a:ext cx="5295900" cy="266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21"/>
              </a:lnSpc>
            </a:pPr>
            <a:r>
              <a:rPr lang="en-IN" sz="8684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</a:rPr>
              <a:t>Project Workflow </a:t>
            </a:r>
            <a:endParaRPr lang="en-US" sz="8684" b="1">
              <a:solidFill>
                <a:srgbClr val="FFFFFF"/>
              </a:solidFill>
              <a:latin typeface="Lato Bold Bold"/>
              <a:ea typeface="Lato Bold Bold"/>
              <a:cs typeface="Lato Bold Bold"/>
              <a:sym typeface="Lato Bold Bold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9B3BCD2-888A-D87B-D50E-1BE3548997B0}"/>
              </a:ext>
            </a:extLst>
          </p:cNvPr>
          <p:cNvGrpSpPr/>
          <p:nvPr/>
        </p:nvGrpSpPr>
        <p:grpSpPr>
          <a:xfrm>
            <a:off x="11210224" y="749498"/>
            <a:ext cx="3219243" cy="8779328"/>
            <a:chOff x="5636569" y="245872"/>
            <a:chExt cx="2316296" cy="642620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81108A35-0791-ED40-6389-6E873046814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6570" y="245872"/>
              <a:ext cx="2315153" cy="3034918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95BB207-743A-CE3B-964B-E0BA4545F01B}"/>
                </a:ext>
              </a:extLst>
            </p:cNvPr>
            <p:cNvSpPr/>
            <p:nvPr/>
          </p:nvSpPr>
          <p:spPr>
            <a:xfrm>
              <a:off x="5636570" y="1414957"/>
              <a:ext cx="1494155" cy="1866264"/>
            </a:xfrm>
            <a:custGeom>
              <a:avLst/>
              <a:gdLst/>
              <a:ahLst/>
              <a:cxnLst/>
              <a:rect l="l" t="t" r="r" b="b"/>
              <a:pathLst>
                <a:path w="1494154" h="1866264">
                  <a:moveTo>
                    <a:pt x="1493590" y="256362"/>
                  </a:moveTo>
                  <a:lnTo>
                    <a:pt x="1335602" y="414350"/>
                  </a:lnTo>
                  <a:lnTo>
                    <a:pt x="1299964" y="381238"/>
                  </a:lnTo>
                  <a:lnTo>
                    <a:pt x="1262545" y="351280"/>
                  </a:lnTo>
                  <a:lnTo>
                    <a:pt x="1223525" y="324475"/>
                  </a:lnTo>
                  <a:lnTo>
                    <a:pt x="1183079" y="300824"/>
                  </a:lnTo>
                  <a:lnTo>
                    <a:pt x="1141388" y="280327"/>
                  </a:lnTo>
                  <a:lnTo>
                    <a:pt x="1098628" y="262982"/>
                  </a:lnTo>
                  <a:lnTo>
                    <a:pt x="1054978" y="248792"/>
                  </a:lnTo>
                  <a:lnTo>
                    <a:pt x="1010616" y="237755"/>
                  </a:lnTo>
                  <a:lnTo>
                    <a:pt x="965719" y="229871"/>
                  </a:lnTo>
                  <a:lnTo>
                    <a:pt x="920467" y="225141"/>
                  </a:lnTo>
                  <a:lnTo>
                    <a:pt x="875036" y="223564"/>
                  </a:lnTo>
                  <a:lnTo>
                    <a:pt x="829606" y="225141"/>
                  </a:lnTo>
                  <a:lnTo>
                    <a:pt x="784353" y="229871"/>
                  </a:lnTo>
                  <a:lnTo>
                    <a:pt x="739457" y="237755"/>
                  </a:lnTo>
                  <a:lnTo>
                    <a:pt x="695094" y="248792"/>
                  </a:lnTo>
                  <a:lnTo>
                    <a:pt x="651444" y="262982"/>
                  </a:lnTo>
                  <a:lnTo>
                    <a:pt x="608685" y="280327"/>
                  </a:lnTo>
                  <a:lnTo>
                    <a:pt x="566993" y="300824"/>
                  </a:lnTo>
                  <a:lnTo>
                    <a:pt x="526548" y="324475"/>
                  </a:lnTo>
                  <a:lnTo>
                    <a:pt x="487527" y="351280"/>
                  </a:lnTo>
                  <a:lnTo>
                    <a:pt x="450109" y="381238"/>
                  </a:lnTo>
                  <a:lnTo>
                    <a:pt x="414471" y="414350"/>
                  </a:lnTo>
                  <a:lnTo>
                    <a:pt x="381359" y="449988"/>
                  </a:lnTo>
                  <a:lnTo>
                    <a:pt x="351401" y="487409"/>
                  </a:lnTo>
                  <a:lnTo>
                    <a:pt x="324596" y="526433"/>
                  </a:lnTo>
                  <a:lnTo>
                    <a:pt x="300945" y="566883"/>
                  </a:lnTo>
                  <a:lnTo>
                    <a:pt x="280448" y="608580"/>
                  </a:lnTo>
                  <a:lnTo>
                    <a:pt x="263104" y="651346"/>
                  </a:lnTo>
                  <a:lnTo>
                    <a:pt x="248913" y="695004"/>
                  </a:lnTo>
                  <a:lnTo>
                    <a:pt x="237876" y="739374"/>
                  </a:lnTo>
                  <a:lnTo>
                    <a:pt x="229992" y="784278"/>
                  </a:lnTo>
                  <a:lnTo>
                    <a:pt x="225262" y="829539"/>
                  </a:lnTo>
                  <a:lnTo>
                    <a:pt x="223685" y="874979"/>
                  </a:lnTo>
                  <a:lnTo>
                    <a:pt x="225262" y="920418"/>
                  </a:lnTo>
                  <a:lnTo>
                    <a:pt x="229992" y="965679"/>
                  </a:lnTo>
                  <a:lnTo>
                    <a:pt x="237876" y="1010583"/>
                  </a:lnTo>
                  <a:lnTo>
                    <a:pt x="248913" y="1054953"/>
                  </a:lnTo>
                  <a:lnTo>
                    <a:pt x="263104" y="1098611"/>
                  </a:lnTo>
                  <a:lnTo>
                    <a:pt x="280448" y="1141377"/>
                  </a:lnTo>
                  <a:lnTo>
                    <a:pt x="300945" y="1183074"/>
                  </a:lnTo>
                  <a:lnTo>
                    <a:pt x="324596" y="1223524"/>
                  </a:lnTo>
                  <a:lnTo>
                    <a:pt x="351401" y="1262548"/>
                  </a:lnTo>
                  <a:lnTo>
                    <a:pt x="381359" y="1299969"/>
                  </a:lnTo>
                  <a:lnTo>
                    <a:pt x="414471" y="1335608"/>
                  </a:lnTo>
                  <a:lnTo>
                    <a:pt x="451492" y="1369868"/>
                  </a:lnTo>
                  <a:lnTo>
                    <a:pt x="490929" y="1401069"/>
                  </a:lnTo>
                  <a:lnTo>
                    <a:pt x="532597" y="1429095"/>
                  </a:lnTo>
                  <a:lnTo>
                    <a:pt x="576306" y="1453830"/>
                  </a:lnTo>
                  <a:lnTo>
                    <a:pt x="621872" y="1475158"/>
                  </a:lnTo>
                  <a:lnTo>
                    <a:pt x="669106" y="1492961"/>
                  </a:lnTo>
                  <a:lnTo>
                    <a:pt x="659581" y="1358341"/>
                  </a:lnTo>
                  <a:lnTo>
                    <a:pt x="928821" y="1636217"/>
                  </a:lnTo>
                  <a:lnTo>
                    <a:pt x="695395" y="1865833"/>
                  </a:lnTo>
                  <a:lnTo>
                    <a:pt x="685743" y="1729054"/>
                  </a:lnTo>
                  <a:lnTo>
                    <a:pt x="639163" y="1717406"/>
                  </a:lnTo>
                  <a:lnTo>
                    <a:pt x="593795" y="1703421"/>
                  </a:lnTo>
                  <a:lnTo>
                    <a:pt x="549687" y="1687178"/>
                  </a:lnTo>
                  <a:lnTo>
                    <a:pt x="506892" y="1668756"/>
                  </a:lnTo>
                  <a:lnTo>
                    <a:pt x="465459" y="1648235"/>
                  </a:lnTo>
                  <a:lnTo>
                    <a:pt x="425440" y="1625695"/>
                  </a:lnTo>
                  <a:lnTo>
                    <a:pt x="386886" y="1601215"/>
                  </a:lnTo>
                  <a:lnTo>
                    <a:pt x="349846" y="1574874"/>
                  </a:lnTo>
                  <a:lnTo>
                    <a:pt x="314372" y="1546753"/>
                  </a:lnTo>
                  <a:lnTo>
                    <a:pt x="280514" y="1516931"/>
                  </a:lnTo>
                  <a:lnTo>
                    <a:pt x="248323" y="1485487"/>
                  </a:lnTo>
                  <a:lnTo>
                    <a:pt x="217850" y="1452500"/>
                  </a:lnTo>
                  <a:lnTo>
                    <a:pt x="189146" y="1418052"/>
                  </a:lnTo>
                  <a:lnTo>
                    <a:pt x="162261" y="1382220"/>
                  </a:lnTo>
                  <a:lnTo>
                    <a:pt x="137246" y="1345085"/>
                  </a:lnTo>
                  <a:lnTo>
                    <a:pt x="114151" y="1306726"/>
                  </a:lnTo>
                  <a:lnTo>
                    <a:pt x="93028" y="1267223"/>
                  </a:lnTo>
                  <a:lnTo>
                    <a:pt x="73927" y="1226655"/>
                  </a:lnTo>
                  <a:lnTo>
                    <a:pt x="56899" y="1185102"/>
                  </a:lnTo>
                  <a:lnTo>
                    <a:pt x="41994" y="1142643"/>
                  </a:lnTo>
                  <a:lnTo>
                    <a:pt x="29263" y="1099358"/>
                  </a:lnTo>
                  <a:lnTo>
                    <a:pt x="18758" y="1055327"/>
                  </a:lnTo>
                  <a:lnTo>
                    <a:pt x="10528" y="1010628"/>
                  </a:lnTo>
                  <a:lnTo>
                    <a:pt x="4624" y="965343"/>
                  </a:lnTo>
                  <a:lnTo>
                    <a:pt x="1098" y="919549"/>
                  </a:lnTo>
                  <a:lnTo>
                    <a:pt x="0" y="873327"/>
                  </a:lnTo>
                  <a:lnTo>
                    <a:pt x="1379" y="826757"/>
                  </a:lnTo>
                  <a:lnTo>
                    <a:pt x="5289" y="779917"/>
                  </a:lnTo>
                  <a:lnTo>
                    <a:pt x="11778" y="732888"/>
                  </a:lnTo>
                  <a:lnTo>
                    <a:pt x="20898" y="685749"/>
                  </a:lnTo>
                  <a:lnTo>
                    <a:pt x="32545" y="639157"/>
                  </a:lnTo>
                  <a:lnTo>
                    <a:pt x="46530" y="593778"/>
                  </a:lnTo>
                  <a:lnTo>
                    <a:pt x="62774" y="549662"/>
                  </a:lnTo>
                  <a:lnTo>
                    <a:pt x="81195" y="506860"/>
                  </a:lnTo>
                  <a:lnTo>
                    <a:pt x="101716" y="465421"/>
                  </a:lnTo>
                  <a:lnTo>
                    <a:pt x="124256" y="425398"/>
                  </a:lnTo>
                  <a:lnTo>
                    <a:pt x="148737" y="386839"/>
                  </a:lnTo>
                  <a:lnTo>
                    <a:pt x="175077" y="349797"/>
                  </a:lnTo>
                  <a:lnTo>
                    <a:pt x="203198" y="314322"/>
                  </a:lnTo>
                  <a:lnTo>
                    <a:pt x="233021" y="280463"/>
                  </a:lnTo>
                  <a:lnTo>
                    <a:pt x="264465" y="248273"/>
                  </a:lnTo>
                  <a:lnTo>
                    <a:pt x="297451" y="217801"/>
                  </a:lnTo>
                  <a:lnTo>
                    <a:pt x="331900" y="189099"/>
                  </a:lnTo>
                  <a:lnTo>
                    <a:pt x="367731" y="162216"/>
                  </a:lnTo>
                  <a:lnTo>
                    <a:pt x="404866" y="137204"/>
                  </a:lnTo>
                  <a:lnTo>
                    <a:pt x="443225" y="114113"/>
                  </a:lnTo>
                  <a:lnTo>
                    <a:pt x="482729" y="92993"/>
                  </a:lnTo>
                  <a:lnTo>
                    <a:pt x="523297" y="73896"/>
                  </a:lnTo>
                  <a:lnTo>
                    <a:pt x="564850" y="56872"/>
                  </a:lnTo>
                  <a:lnTo>
                    <a:pt x="607308" y="41971"/>
                  </a:lnTo>
                  <a:lnTo>
                    <a:pt x="650593" y="29245"/>
                  </a:lnTo>
                  <a:lnTo>
                    <a:pt x="694625" y="18744"/>
                  </a:lnTo>
                  <a:lnTo>
                    <a:pt x="739323" y="10518"/>
                  </a:lnTo>
                  <a:lnTo>
                    <a:pt x="784609" y="4618"/>
                  </a:lnTo>
                  <a:lnTo>
                    <a:pt x="830402" y="1095"/>
                  </a:lnTo>
                  <a:lnTo>
                    <a:pt x="876624" y="0"/>
                  </a:lnTo>
                  <a:lnTo>
                    <a:pt x="923194" y="1382"/>
                  </a:lnTo>
                  <a:lnTo>
                    <a:pt x="970034" y="5293"/>
                  </a:lnTo>
                  <a:lnTo>
                    <a:pt x="1017063" y="11783"/>
                  </a:lnTo>
                  <a:lnTo>
                    <a:pt x="1064203" y="20904"/>
                  </a:lnTo>
                  <a:lnTo>
                    <a:pt x="1112580" y="33051"/>
                  </a:lnTo>
                  <a:lnTo>
                    <a:pt x="1160029" y="47891"/>
                  </a:lnTo>
                  <a:lnTo>
                    <a:pt x="1206444" y="65362"/>
                  </a:lnTo>
                  <a:lnTo>
                    <a:pt x="1251722" y="85405"/>
                  </a:lnTo>
                  <a:lnTo>
                    <a:pt x="1295755" y="107962"/>
                  </a:lnTo>
                  <a:lnTo>
                    <a:pt x="1338440" y="132972"/>
                  </a:lnTo>
                  <a:lnTo>
                    <a:pt x="1379671" y="160377"/>
                  </a:lnTo>
                  <a:lnTo>
                    <a:pt x="1419343" y="190116"/>
                  </a:lnTo>
                  <a:lnTo>
                    <a:pt x="1457351" y="222131"/>
                  </a:lnTo>
                  <a:lnTo>
                    <a:pt x="1493590" y="25636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FDCC5460-5E1B-869E-2DA9-6027A945D2F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8330" y="2589593"/>
              <a:ext cx="1493329" cy="1865693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2729F85-A131-58A1-35C8-2047C30A4B5A}"/>
                </a:ext>
              </a:extLst>
            </p:cNvPr>
            <p:cNvSpPr/>
            <p:nvPr/>
          </p:nvSpPr>
          <p:spPr>
            <a:xfrm>
              <a:off x="6458330" y="2589593"/>
              <a:ext cx="1493520" cy="1866264"/>
            </a:xfrm>
            <a:custGeom>
              <a:avLst/>
              <a:gdLst/>
              <a:ahLst/>
              <a:cxnLst/>
              <a:rect l="l" t="t" r="r" b="b"/>
              <a:pathLst>
                <a:path w="1493520" h="1866264">
                  <a:moveTo>
                    <a:pt x="0" y="256222"/>
                  </a:moveTo>
                  <a:lnTo>
                    <a:pt x="34854" y="223198"/>
                  </a:lnTo>
                  <a:lnTo>
                    <a:pt x="71029" y="192451"/>
                  </a:lnTo>
                  <a:lnTo>
                    <a:pt x="108431" y="163982"/>
                  </a:lnTo>
                  <a:lnTo>
                    <a:pt x="146964" y="137790"/>
                  </a:lnTo>
                  <a:lnTo>
                    <a:pt x="186534" y="113876"/>
                  </a:lnTo>
                  <a:lnTo>
                    <a:pt x="227048" y="92240"/>
                  </a:lnTo>
                  <a:lnTo>
                    <a:pt x="268411" y="72881"/>
                  </a:lnTo>
                  <a:lnTo>
                    <a:pt x="310528" y="55799"/>
                  </a:lnTo>
                  <a:lnTo>
                    <a:pt x="353305" y="40995"/>
                  </a:lnTo>
                  <a:lnTo>
                    <a:pt x="396649" y="28469"/>
                  </a:lnTo>
                  <a:lnTo>
                    <a:pt x="440464" y="18220"/>
                  </a:lnTo>
                  <a:lnTo>
                    <a:pt x="484656" y="10248"/>
                  </a:lnTo>
                  <a:lnTo>
                    <a:pt x="529131" y="4555"/>
                  </a:lnTo>
                  <a:lnTo>
                    <a:pt x="573795" y="1138"/>
                  </a:lnTo>
                  <a:lnTo>
                    <a:pt x="618553" y="0"/>
                  </a:lnTo>
                  <a:lnTo>
                    <a:pt x="663311" y="1138"/>
                  </a:lnTo>
                  <a:lnTo>
                    <a:pt x="707975" y="4555"/>
                  </a:lnTo>
                  <a:lnTo>
                    <a:pt x="752450" y="10248"/>
                  </a:lnTo>
                  <a:lnTo>
                    <a:pt x="796642" y="18220"/>
                  </a:lnTo>
                  <a:lnTo>
                    <a:pt x="840457" y="28469"/>
                  </a:lnTo>
                  <a:lnTo>
                    <a:pt x="883801" y="40995"/>
                  </a:lnTo>
                  <a:lnTo>
                    <a:pt x="926578" y="55799"/>
                  </a:lnTo>
                  <a:lnTo>
                    <a:pt x="968695" y="72881"/>
                  </a:lnTo>
                  <a:lnTo>
                    <a:pt x="1010058" y="92240"/>
                  </a:lnTo>
                  <a:lnTo>
                    <a:pt x="1050572" y="113876"/>
                  </a:lnTo>
                  <a:lnTo>
                    <a:pt x="1090142" y="137790"/>
                  </a:lnTo>
                  <a:lnTo>
                    <a:pt x="1128675" y="163982"/>
                  </a:lnTo>
                  <a:lnTo>
                    <a:pt x="1166077" y="192451"/>
                  </a:lnTo>
                  <a:lnTo>
                    <a:pt x="1202252" y="223198"/>
                  </a:lnTo>
                  <a:lnTo>
                    <a:pt x="1237107" y="256222"/>
                  </a:lnTo>
                  <a:lnTo>
                    <a:pt x="1270131" y="291077"/>
                  </a:lnTo>
                  <a:lnTo>
                    <a:pt x="1300877" y="327252"/>
                  </a:lnTo>
                  <a:lnTo>
                    <a:pt x="1329347" y="364653"/>
                  </a:lnTo>
                  <a:lnTo>
                    <a:pt x="1355538" y="403186"/>
                  </a:lnTo>
                  <a:lnTo>
                    <a:pt x="1379452" y="442757"/>
                  </a:lnTo>
                  <a:lnTo>
                    <a:pt x="1401089" y="483272"/>
                  </a:lnTo>
                  <a:lnTo>
                    <a:pt x="1420448" y="524635"/>
                  </a:lnTo>
                  <a:lnTo>
                    <a:pt x="1437529" y="566753"/>
                  </a:lnTo>
                  <a:lnTo>
                    <a:pt x="1452333" y="609531"/>
                  </a:lnTo>
                  <a:lnTo>
                    <a:pt x="1464860" y="652876"/>
                  </a:lnTo>
                  <a:lnTo>
                    <a:pt x="1475109" y="696692"/>
                  </a:lnTo>
                  <a:lnTo>
                    <a:pt x="1483080" y="740887"/>
                  </a:lnTo>
                  <a:lnTo>
                    <a:pt x="1488774" y="785364"/>
                  </a:lnTo>
                  <a:lnTo>
                    <a:pt x="1492190" y="830030"/>
                  </a:lnTo>
                  <a:lnTo>
                    <a:pt x="1493329" y="874791"/>
                  </a:lnTo>
                  <a:lnTo>
                    <a:pt x="1492190" y="919553"/>
                  </a:lnTo>
                  <a:lnTo>
                    <a:pt x="1488774" y="964221"/>
                  </a:lnTo>
                  <a:lnTo>
                    <a:pt x="1483080" y="1008700"/>
                  </a:lnTo>
                  <a:lnTo>
                    <a:pt x="1475109" y="1052897"/>
                  </a:lnTo>
                  <a:lnTo>
                    <a:pt x="1464860" y="1096717"/>
                  </a:lnTo>
                  <a:lnTo>
                    <a:pt x="1452333" y="1140067"/>
                  </a:lnTo>
                  <a:lnTo>
                    <a:pt x="1437529" y="1182851"/>
                  </a:lnTo>
                  <a:lnTo>
                    <a:pt x="1420448" y="1224975"/>
                  </a:lnTo>
                  <a:lnTo>
                    <a:pt x="1401089" y="1266345"/>
                  </a:lnTo>
                  <a:lnTo>
                    <a:pt x="1379452" y="1306868"/>
                  </a:lnTo>
                  <a:lnTo>
                    <a:pt x="1355538" y="1346447"/>
                  </a:lnTo>
                  <a:lnTo>
                    <a:pt x="1329347" y="1384991"/>
                  </a:lnTo>
                  <a:lnTo>
                    <a:pt x="1300877" y="1422402"/>
                  </a:lnTo>
                  <a:lnTo>
                    <a:pt x="1270131" y="1458589"/>
                  </a:lnTo>
                  <a:lnTo>
                    <a:pt x="1237107" y="1493456"/>
                  </a:lnTo>
                  <a:lnTo>
                    <a:pt x="1200868" y="1527683"/>
                  </a:lnTo>
                  <a:lnTo>
                    <a:pt x="1162861" y="1559689"/>
                  </a:lnTo>
                  <a:lnTo>
                    <a:pt x="1123192" y="1589417"/>
                  </a:lnTo>
                  <a:lnTo>
                    <a:pt x="1081965" y="1616809"/>
                  </a:lnTo>
                  <a:lnTo>
                    <a:pt x="1039288" y="1641808"/>
                  </a:lnTo>
                  <a:lnTo>
                    <a:pt x="995266" y="1664357"/>
                  </a:lnTo>
                  <a:lnTo>
                    <a:pt x="950005" y="1684400"/>
                  </a:lnTo>
                  <a:lnTo>
                    <a:pt x="903611" y="1701878"/>
                  </a:lnTo>
                  <a:lnTo>
                    <a:pt x="856189" y="1716735"/>
                  </a:lnTo>
                  <a:lnTo>
                    <a:pt x="807847" y="1728914"/>
                  </a:lnTo>
                  <a:lnTo>
                    <a:pt x="798195" y="1865693"/>
                  </a:lnTo>
                  <a:lnTo>
                    <a:pt x="564769" y="1636077"/>
                  </a:lnTo>
                  <a:lnTo>
                    <a:pt x="834009" y="1358201"/>
                  </a:lnTo>
                  <a:lnTo>
                    <a:pt x="824484" y="1492821"/>
                  </a:lnTo>
                  <a:lnTo>
                    <a:pt x="870033" y="1475750"/>
                  </a:lnTo>
                  <a:lnTo>
                    <a:pt x="913559" y="1455676"/>
                  </a:lnTo>
                  <a:lnTo>
                    <a:pt x="954984" y="1432760"/>
                  </a:lnTo>
                  <a:lnTo>
                    <a:pt x="994226" y="1407159"/>
                  </a:lnTo>
                  <a:lnTo>
                    <a:pt x="1031206" y="1379034"/>
                  </a:lnTo>
                  <a:lnTo>
                    <a:pt x="1065845" y="1348544"/>
                  </a:lnTo>
                  <a:lnTo>
                    <a:pt x="1098061" y="1315847"/>
                  </a:lnTo>
                  <a:lnTo>
                    <a:pt x="1127777" y="1281102"/>
                  </a:lnTo>
                  <a:lnTo>
                    <a:pt x="1154912" y="1244470"/>
                  </a:lnTo>
                  <a:lnTo>
                    <a:pt x="1179385" y="1206108"/>
                  </a:lnTo>
                  <a:lnTo>
                    <a:pt x="1201118" y="1166177"/>
                  </a:lnTo>
                  <a:lnTo>
                    <a:pt x="1220030" y="1124835"/>
                  </a:lnTo>
                  <a:lnTo>
                    <a:pt x="1236042" y="1082242"/>
                  </a:lnTo>
                  <a:lnTo>
                    <a:pt x="1249074" y="1038556"/>
                  </a:lnTo>
                  <a:lnTo>
                    <a:pt x="1259046" y="993937"/>
                  </a:lnTo>
                  <a:lnTo>
                    <a:pt x="1265879" y="948544"/>
                  </a:lnTo>
                  <a:lnTo>
                    <a:pt x="1269492" y="902536"/>
                  </a:lnTo>
                  <a:lnTo>
                    <a:pt x="1269805" y="856073"/>
                  </a:lnTo>
                  <a:lnTo>
                    <a:pt x="1266740" y="809313"/>
                  </a:lnTo>
                  <a:lnTo>
                    <a:pt x="1260216" y="762415"/>
                  </a:lnTo>
                  <a:lnTo>
                    <a:pt x="1250153" y="715540"/>
                  </a:lnTo>
                  <a:lnTo>
                    <a:pt x="1236472" y="668845"/>
                  </a:lnTo>
                  <a:lnTo>
                    <a:pt x="1219416" y="623296"/>
                  </a:lnTo>
                  <a:lnTo>
                    <a:pt x="1199356" y="579769"/>
                  </a:lnTo>
                  <a:lnTo>
                    <a:pt x="1176449" y="538345"/>
                  </a:lnTo>
                  <a:lnTo>
                    <a:pt x="1150857" y="499103"/>
                  </a:lnTo>
                  <a:lnTo>
                    <a:pt x="1122738" y="462122"/>
                  </a:lnTo>
                  <a:lnTo>
                    <a:pt x="1092252" y="427484"/>
                  </a:lnTo>
                  <a:lnTo>
                    <a:pt x="1059557" y="395267"/>
                  </a:lnTo>
                  <a:lnTo>
                    <a:pt x="1024815" y="365551"/>
                  </a:lnTo>
                  <a:lnTo>
                    <a:pt x="988183" y="338417"/>
                  </a:lnTo>
                  <a:lnTo>
                    <a:pt x="949822" y="313943"/>
                  </a:lnTo>
                  <a:lnTo>
                    <a:pt x="909891" y="292211"/>
                  </a:lnTo>
                  <a:lnTo>
                    <a:pt x="868549" y="273298"/>
                  </a:lnTo>
                  <a:lnTo>
                    <a:pt x="825956" y="257286"/>
                  </a:lnTo>
                  <a:lnTo>
                    <a:pt x="782271" y="244254"/>
                  </a:lnTo>
                  <a:lnTo>
                    <a:pt x="737654" y="234282"/>
                  </a:lnTo>
                  <a:lnTo>
                    <a:pt x="692264" y="227450"/>
                  </a:lnTo>
                  <a:lnTo>
                    <a:pt x="646261" y="223837"/>
                  </a:lnTo>
                  <a:lnTo>
                    <a:pt x="599803" y="223523"/>
                  </a:lnTo>
                  <a:lnTo>
                    <a:pt x="553051" y="226589"/>
                  </a:lnTo>
                  <a:lnTo>
                    <a:pt x="506164" y="233113"/>
                  </a:lnTo>
                  <a:lnTo>
                    <a:pt x="459301" y="243176"/>
                  </a:lnTo>
                  <a:lnTo>
                    <a:pt x="412623" y="256857"/>
                  </a:lnTo>
                  <a:lnTo>
                    <a:pt x="365433" y="274660"/>
                  </a:lnTo>
                  <a:lnTo>
                    <a:pt x="319880" y="295987"/>
                  </a:lnTo>
                  <a:lnTo>
                    <a:pt x="276161" y="320722"/>
                  </a:lnTo>
                  <a:lnTo>
                    <a:pt x="234474" y="348749"/>
                  </a:lnTo>
                  <a:lnTo>
                    <a:pt x="195017" y="379950"/>
                  </a:lnTo>
                  <a:lnTo>
                    <a:pt x="157988" y="414210"/>
                  </a:lnTo>
                  <a:lnTo>
                    <a:pt x="0" y="2562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F1A8CD48-C8EF-ADC2-5529-49F25FEAD9F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6569" y="3760527"/>
              <a:ext cx="1493590" cy="1865928"/>
            </a:xfrm>
            <a:prstGeom prst="rect">
              <a:avLst/>
            </a:prstGeom>
          </p:spPr>
        </p:pic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3790761C-1239-2AD5-D59B-B50085D66A5F}"/>
                </a:ext>
              </a:extLst>
            </p:cNvPr>
            <p:cNvSpPr/>
            <p:nvPr/>
          </p:nvSpPr>
          <p:spPr>
            <a:xfrm>
              <a:off x="5636570" y="3760527"/>
              <a:ext cx="1494155" cy="1866264"/>
            </a:xfrm>
            <a:custGeom>
              <a:avLst/>
              <a:gdLst/>
              <a:ahLst/>
              <a:cxnLst/>
              <a:rect l="l" t="t" r="r" b="b"/>
              <a:pathLst>
                <a:path w="1494154" h="1866264">
                  <a:moveTo>
                    <a:pt x="1493590" y="256482"/>
                  </a:moveTo>
                  <a:lnTo>
                    <a:pt x="1335602" y="414470"/>
                  </a:lnTo>
                  <a:lnTo>
                    <a:pt x="1299964" y="381359"/>
                  </a:lnTo>
                  <a:lnTo>
                    <a:pt x="1262545" y="351401"/>
                  </a:lnTo>
                  <a:lnTo>
                    <a:pt x="1223525" y="324596"/>
                  </a:lnTo>
                  <a:lnTo>
                    <a:pt x="1183079" y="300945"/>
                  </a:lnTo>
                  <a:lnTo>
                    <a:pt x="1141388" y="280447"/>
                  </a:lnTo>
                  <a:lnTo>
                    <a:pt x="1098628" y="263103"/>
                  </a:lnTo>
                  <a:lnTo>
                    <a:pt x="1054978" y="248913"/>
                  </a:lnTo>
                  <a:lnTo>
                    <a:pt x="1010616" y="237875"/>
                  </a:lnTo>
                  <a:lnTo>
                    <a:pt x="965719" y="229992"/>
                  </a:lnTo>
                  <a:lnTo>
                    <a:pt x="920467" y="225261"/>
                  </a:lnTo>
                  <a:lnTo>
                    <a:pt x="875036" y="223685"/>
                  </a:lnTo>
                  <a:lnTo>
                    <a:pt x="829606" y="225261"/>
                  </a:lnTo>
                  <a:lnTo>
                    <a:pt x="784353" y="229992"/>
                  </a:lnTo>
                  <a:lnTo>
                    <a:pt x="739457" y="237875"/>
                  </a:lnTo>
                  <a:lnTo>
                    <a:pt x="695094" y="248913"/>
                  </a:lnTo>
                  <a:lnTo>
                    <a:pt x="651444" y="263103"/>
                  </a:lnTo>
                  <a:lnTo>
                    <a:pt x="608685" y="280447"/>
                  </a:lnTo>
                  <a:lnTo>
                    <a:pt x="566993" y="300945"/>
                  </a:lnTo>
                  <a:lnTo>
                    <a:pt x="526548" y="324596"/>
                  </a:lnTo>
                  <a:lnTo>
                    <a:pt x="487527" y="351401"/>
                  </a:lnTo>
                  <a:lnTo>
                    <a:pt x="450109" y="381359"/>
                  </a:lnTo>
                  <a:lnTo>
                    <a:pt x="414471" y="414470"/>
                  </a:lnTo>
                  <a:lnTo>
                    <a:pt x="381359" y="450108"/>
                  </a:lnTo>
                  <a:lnTo>
                    <a:pt x="351401" y="487527"/>
                  </a:lnTo>
                  <a:lnTo>
                    <a:pt x="324596" y="526548"/>
                  </a:lnTo>
                  <a:lnTo>
                    <a:pt x="300945" y="566994"/>
                  </a:lnTo>
                  <a:lnTo>
                    <a:pt x="280448" y="608686"/>
                  </a:lnTo>
                  <a:lnTo>
                    <a:pt x="263104" y="651447"/>
                  </a:lnTo>
                  <a:lnTo>
                    <a:pt x="248913" y="695098"/>
                  </a:lnTo>
                  <a:lnTo>
                    <a:pt x="237876" y="739463"/>
                  </a:lnTo>
                  <a:lnTo>
                    <a:pt x="229992" y="784362"/>
                  </a:lnTo>
                  <a:lnTo>
                    <a:pt x="225262" y="829617"/>
                  </a:lnTo>
                  <a:lnTo>
                    <a:pt x="223685" y="875052"/>
                  </a:lnTo>
                  <a:lnTo>
                    <a:pt x="225262" y="920487"/>
                  </a:lnTo>
                  <a:lnTo>
                    <a:pt x="229992" y="965745"/>
                  </a:lnTo>
                  <a:lnTo>
                    <a:pt x="237876" y="1010648"/>
                  </a:lnTo>
                  <a:lnTo>
                    <a:pt x="248913" y="1055018"/>
                  </a:lnTo>
                  <a:lnTo>
                    <a:pt x="263104" y="1098677"/>
                  </a:lnTo>
                  <a:lnTo>
                    <a:pt x="280448" y="1141446"/>
                  </a:lnTo>
                  <a:lnTo>
                    <a:pt x="300945" y="1183149"/>
                  </a:lnTo>
                  <a:lnTo>
                    <a:pt x="324596" y="1223606"/>
                  </a:lnTo>
                  <a:lnTo>
                    <a:pt x="351401" y="1262641"/>
                  </a:lnTo>
                  <a:lnTo>
                    <a:pt x="381359" y="1300074"/>
                  </a:lnTo>
                  <a:lnTo>
                    <a:pt x="414471" y="1335728"/>
                  </a:lnTo>
                  <a:lnTo>
                    <a:pt x="451492" y="1369988"/>
                  </a:lnTo>
                  <a:lnTo>
                    <a:pt x="490929" y="1401190"/>
                  </a:lnTo>
                  <a:lnTo>
                    <a:pt x="532597" y="1429216"/>
                  </a:lnTo>
                  <a:lnTo>
                    <a:pt x="576306" y="1453951"/>
                  </a:lnTo>
                  <a:lnTo>
                    <a:pt x="621872" y="1475278"/>
                  </a:lnTo>
                  <a:lnTo>
                    <a:pt x="669106" y="1493081"/>
                  </a:lnTo>
                  <a:lnTo>
                    <a:pt x="659581" y="1358461"/>
                  </a:lnTo>
                  <a:lnTo>
                    <a:pt x="928821" y="1636337"/>
                  </a:lnTo>
                  <a:lnTo>
                    <a:pt x="695395" y="1865928"/>
                  </a:lnTo>
                  <a:lnTo>
                    <a:pt x="685743" y="1729174"/>
                  </a:lnTo>
                  <a:lnTo>
                    <a:pt x="639163" y="1717527"/>
                  </a:lnTo>
                  <a:lnTo>
                    <a:pt x="593795" y="1703542"/>
                  </a:lnTo>
                  <a:lnTo>
                    <a:pt x="549687" y="1687299"/>
                  </a:lnTo>
                  <a:lnTo>
                    <a:pt x="506892" y="1668877"/>
                  </a:lnTo>
                  <a:lnTo>
                    <a:pt x="465459" y="1648356"/>
                  </a:lnTo>
                  <a:lnTo>
                    <a:pt x="425440" y="1625816"/>
                  </a:lnTo>
                  <a:lnTo>
                    <a:pt x="386886" y="1601336"/>
                  </a:lnTo>
                  <a:lnTo>
                    <a:pt x="349846" y="1574995"/>
                  </a:lnTo>
                  <a:lnTo>
                    <a:pt x="314372" y="1546874"/>
                  </a:lnTo>
                  <a:lnTo>
                    <a:pt x="280514" y="1517051"/>
                  </a:lnTo>
                  <a:lnTo>
                    <a:pt x="248323" y="1485607"/>
                  </a:lnTo>
                  <a:lnTo>
                    <a:pt x="217850" y="1452621"/>
                  </a:lnTo>
                  <a:lnTo>
                    <a:pt x="189146" y="1418173"/>
                  </a:lnTo>
                  <a:lnTo>
                    <a:pt x="162261" y="1382341"/>
                  </a:lnTo>
                  <a:lnTo>
                    <a:pt x="137246" y="1345206"/>
                  </a:lnTo>
                  <a:lnTo>
                    <a:pt x="114151" y="1306847"/>
                  </a:lnTo>
                  <a:lnTo>
                    <a:pt x="93028" y="1267344"/>
                  </a:lnTo>
                  <a:lnTo>
                    <a:pt x="73927" y="1226776"/>
                  </a:lnTo>
                  <a:lnTo>
                    <a:pt x="56899" y="1185222"/>
                  </a:lnTo>
                  <a:lnTo>
                    <a:pt x="41994" y="1142764"/>
                  </a:lnTo>
                  <a:lnTo>
                    <a:pt x="29263" y="1099479"/>
                  </a:lnTo>
                  <a:lnTo>
                    <a:pt x="18758" y="1055447"/>
                  </a:lnTo>
                  <a:lnTo>
                    <a:pt x="10528" y="1010749"/>
                  </a:lnTo>
                  <a:lnTo>
                    <a:pt x="4624" y="965463"/>
                  </a:lnTo>
                  <a:lnTo>
                    <a:pt x="1098" y="919670"/>
                  </a:lnTo>
                  <a:lnTo>
                    <a:pt x="0" y="873448"/>
                  </a:lnTo>
                  <a:lnTo>
                    <a:pt x="1379" y="826878"/>
                  </a:lnTo>
                  <a:lnTo>
                    <a:pt x="5289" y="780038"/>
                  </a:lnTo>
                  <a:lnTo>
                    <a:pt x="11778" y="733009"/>
                  </a:lnTo>
                  <a:lnTo>
                    <a:pt x="20898" y="685869"/>
                  </a:lnTo>
                  <a:lnTo>
                    <a:pt x="32545" y="639278"/>
                  </a:lnTo>
                  <a:lnTo>
                    <a:pt x="46530" y="593898"/>
                  </a:lnTo>
                  <a:lnTo>
                    <a:pt x="62774" y="549780"/>
                  </a:lnTo>
                  <a:lnTo>
                    <a:pt x="81195" y="506974"/>
                  </a:lnTo>
                  <a:lnTo>
                    <a:pt x="101716" y="465533"/>
                  </a:lnTo>
                  <a:lnTo>
                    <a:pt x="124256" y="425505"/>
                  </a:lnTo>
                  <a:lnTo>
                    <a:pt x="148737" y="386943"/>
                  </a:lnTo>
                  <a:lnTo>
                    <a:pt x="175077" y="349896"/>
                  </a:lnTo>
                  <a:lnTo>
                    <a:pt x="203198" y="314415"/>
                  </a:lnTo>
                  <a:lnTo>
                    <a:pt x="233021" y="280551"/>
                  </a:lnTo>
                  <a:lnTo>
                    <a:pt x="264465" y="248355"/>
                  </a:lnTo>
                  <a:lnTo>
                    <a:pt x="297451" y="217877"/>
                  </a:lnTo>
                  <a:lnTo>
                    <a:pt x="331900" y="189169"/>
                  </a:lnTo>
                  <a:lnTo>
                    <a:pt x="367731" y="162280"/>
                  </a:lnTo>
                  <a:lnTo>
                    <a:pt x="404866" y="137261"/>
                  </a:lnTo>
                  <a:lnTo>
                    <a:pt x="443225" y="114164"/>
                  </a:lnTo>
                  <a:lnTo>
                    <a:pt x="482729" y="93038"/>
                  </a:lnTo>
                  <a:lnTo>
                    <a:pt x="523297" y="73935"/>
                  </a:lnTo>
                  <a:lnTo>
                    <a:pt x="564850" y="56905"/>
                  </a:lnTo>
                  <a:lnTo>
                    <a:pt x="607308" y="41998"/>
                  </a:lnTo>
                  <a:lnTo>
                    <a:pt x="650593" y="29266"/>
                  </a:lnTo>
                  <a:lnTo>
                    <a:pt x="694625" y="18760"/>
                  </a:lnTo>
                  <a:lnTo>
                    <a:pt x="739323" y="10529"/>
                  </a:lnTo>
                  <a:lnTo>
                    <a:pt x="784609" y="4625"/>
                  </a:lnTo>
                  <a:lnTo>
                    <a:pt x="830402" y="1098"/>
                  </a:lnTo>
                  <a:lnTo>
                    <a:pt x="876624" y="0"/>
                  </a:lnTo>
                  <a:lnTo>
                    <a:pt x="923194" y="1379"/>
                  </a:lnTo>
                  <a:lnTo>
                    <a:pt x="970034" y="5288"/>
                  </a:lnTo>
                  <a:lnTo>
                    <a:pt x="1017063" y="11778"/>
                  </a:lnTo>
                  <a:lnTo>
                    <a:pt x="1064203" y="20897"/>
                  </a:lnTo>
                  <a:lnTo>
                    <a:pt x="1112580" y="33080"/>
                  </a:lnTo>
                  <a:lnTo>
                    <a:pt x="1160029" y="47946"/>
                  </a:lnTo>
                  <a:lnTo>
                    <a:pt x="1206444" y="65439"/>
                  </a:lnTo>
                  <a:lnTo>
                    <a:pt x="1251722" y="85499"/>
                  </a:lnTo>
                  <a:lnTo>
                    <a:pt x="1295755" y="108067"/>
                  </a:lnTo>
                  <a:lnTo>
                    <a:pt x="1338440" y="133085"/>
                  </a:lnTo>
                  <a:lnTo>
                    <a:pt x="1379671" y="160494"/>
                  </a:lnTo>
                  <a:lnTo>
                    <a:pt x="1419343" y="190236"/>
                  </a:lnTo>
                  <a:lnTo>
                    <a:pt x="1457351" y="222252"/>
                  </a:lnTo>
                  <a:lnTo>
                    <a:pt x="1493590" y="25648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A49D3576-0328-ED76-E521-9C9F04183C7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4076" y="4922647"/>
              <a:ext cx="1748218" cy="1749239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19F91236-8B35-F63A-FA59-20EEB3B1FBCF}"/>
                </a:ext>
              </a:extLst>
            </p:cNvPr>
            <p:cNvSpPr/>
            <p:nvPr/>
          </p:nvSpPr>
          <p:spPr>
            <a:xfrm>
              <a:off x="6204076" y="4922647"/>
              <a:ext cx="1748789" cy="1749425"/>
            </a:xfrm>
            <a:custGeom>
              <a:avLst/>
              <a:gdLst/>
              <a:ahLst/>
              <a:cxnLst/>
              <a:rect l="l" t="t" r="r" b="b"/>
              <a:pathLst>
                <a:path w="1748790" h="1749425">
                  <a:moveTo>
                    <a:pt x="255905" y="256412"/>
                  </a:moveTo>
                  <a:lnTo>
                    <a:pt x="290721" y="223376"/>
                  </a:lnTo>
                  <a:lnTo>
                    <a:pt x="326858" y="192616"/>
                  </a:lnTo>
                  <a:lnTo>
                    <a:pt x="364221" y="164134"/>
                  </a:lnTo>
                  <a:lnTo>
                    <a:pt x="402717" y="137930"/>
                  </a:lnTo>
                  <a:lnTo>
                    <a:pt x="442249" y="114003"/>
                  </a:lnTo>
                  <a:lnTo>
                    <a:pt x="482725" y="92354"/>
                  </a:lnTo>
                  <a:lnTo>
                    <a:pt x="524051" y="72982"/>
                  </a:lnTo>
                  <a:lnTo>
                    <a:pt x="566131" y="55888"/>
                  </a:lnTo>
                  <a:lnTo>
                    <a:pt x="608871" y="41071"/>
                  </a:lnTo>
                  <a:lnTo>
                    <a:pt x="652177" y="28532"/>
                  </a:lnTo>
                  <a:lnTo>
                    <a:pt x="695956" y="18271"/>
                  </a:lnTo>
                  <a:lnTo>
                    <a:pt x="740112" y="10286"/>
                  </a:lnTo>
                  <a:lnTo>
                    <a:pt x="784551" y="4580"/>
                  </a:lnTo>
                  <a:lnTo>
                    <a:pt x="829179" y="1151"/>
                  </a:lnTo>
                  <a:lnTo>
                    <a:pt x="873902" y="0"/>
                  </a:lnTo>
                  <a:lnTo>
                    <a:pt x="918626" y="1126"/>
                  </a:lnTo>
                  <a:lnTo>
                    <a:pt x="963255" y="4529"/>
                  </a:lnTo>
                  <a:lnTo>
                    <a:pt x="1007697" y="10210"/>
                  </a:lnTo>
                  <a:lnTo>
                    <a:pt x="1051856" y="18169"/>
                  </a:lnTo>
                  <a:lnTo>
                    <a:pt x="1095638" y="28405"/>
                  </a:lnTo>
                  <a:lnTo>
                    <a:pt x="1138949" y="40919"/>
                  </a:lnTo>
                  <a:lnTo>
                    <a:pt x="1181695" y="55710"/>
                  </a:lnTo>
                  <a:lnTo>
                    <a:pt x="1223781" y="72779"/>
                  </a:lnTo>
                  <a:lnTo>
                    <a:pt x="1265114" y="92125"/>
                  </a:lnTo>
                  <a:lnTo>
                    <a:pt x="1305598" y="113749"/>
                  </a:lnTo>
                  <a:lnTo>
                    <a:pt x="1345139" y="137651"/>
                  </a:lnTo>
                  <a:lnTo>
                    <a:pt x="1383644" y="163829"/>
                  </a:lnTo>
                  <a:lnTo>
                    <a:pt x="1421018" y="192286"/>
                  </a:lnTo>
                  <a:lnTo>
                    <a:pt x="1457167" y="223020"/>
                  </a:lnTo>
                  <a:lnTo>
                    <a:pt x="1491996" y="256031"/>
                  </a:lnTo>
                  <a:lnTo>
                    <a:pt x="1525008" y="290862"/>
                  </a:lnTo>
                  <a:lnTo>
                    <a:pt x="1555744" y="327013"/>
                  </a:lnTo>
                  <a:lnTo>
                    <a:pt x="1584205" y="364393"/>
                  </a:lnTo>
                  <a:lnTo>
                    <a:pt x="1610390" y="402906"/>
                  </a:lnTo>
                  <a:lnTo>
                    <a:pt x="1634299" y="442458"/>
                  </a:lnTo>
                  <a:lnTo>
                    <a:pt x="1655932" y="482954"/>
                  </a:lnTo>
                  <a:lnTo>
                    <a:pt x="1675290" y="524300"/>
                  </a:lnTo>
                  <a:lnTo>
                    <a:pt x="1692371" y="566402"/>
                  </a:lnTo>
                  <a:lnTo>
                    <a:pt x="1707177" y="609166"/>
                  </a:lnTo>
                  <a:lnTo>
                    <a:pt x="1719706" y="652496"/>
                  </a:lnTo>
                  <a:lnTo>
                    <a:pt x="1729960" y="696300"/>
                  </a:lnTo>
                  <a:lnTo>
                    <a:pt x="1737939" y="740481"/>
                  </a:lnTo>
                  <a:lnTo>
                    <a:pt x="1743641" y="784947"/>
                  </a:lnTo>
                  <a:lnTo>
                    <a:pt x="1747067" y="829603"/>
                  </a:lnTo>
                  <a:lnTo>
                    <a:pt x="1748218" y="874353"/>
                  </a:lnTo>
                  <a:lnTo>
                    <a:pt x="1747093" y="919105"/>
                  </a:lnTo>
                  <a:lnTo>
                    <a:pt x="1743692" y="963763"/>
                  </a:lnTo>
                  <a:lnTo>
                    <a:pt x="1738015" y="1008233"/>
                  </a:lnTo>
                  <a:lnTo>
                    <a:pt x="1730062" y="1052422"/>
                  </a:lnTo>
                  <a:lnTo>
                    <a:pt x="1719833" y="1096233"/>
                  </a:lnTo>
                  <a:lnTo>
                    <a:pt x="1707329" y="1139574"/>
                  </a:lnTo>
                  <a:lnTo>
                    <a:pt x="1692549" y="1182350"/>
                  </a:lnTo>
                  <a:lnTo>
                    <a:pt x="1675493" y="1224466"/>
                  </a:lnTo>
                  <a:lnTo>
                    <a:pt x="1656161" y="1265828"/>
                  </a:lnTo>
                  <a:lnTo>
                    <a:pt x="1634553" y="1306342"/>
                  </a:lnTo>
                  <a:lnTo>
                    <a:pt x="1610669" y="1345913"/>
                  </a:lnTo>
                  <a:lnTo>
                    <a:pt x="1584510" y="1384448"/>
                  </a:lnTo>
                  <a:lnTo>
                    <a:pt x="1556075" y="1421850"/>
                  </a:lnTo>
                  <a:lnTo>
                    <a:pt x="1525363" y="1458027"/>
                  </a:lnTo>
                  <a:lnTo>
                    <a:pt x="1492377" y="1492884"/>
                  </a:lnTo>
                  <a:lnTo>
                    <a:pt x="1457560" y="1525912"/>
                  </a:lnTo>
                  <a:lnTo>
                    <a:pt x="1421423" y="1556664"/>
                  </a:lnTo>
                  <a:lnTo>
                    <a:pt x="1384060" y="1585138"/>
                  </a:lnTo>
                  <a:lnTo>
                    <a:pt x="1345564" y="1611336"/>
                  </a:lnTo>
                  <a:lnTo>
                    <a:pt x="1306032" y="1635257"/>
                  </a:lnTo>
                  <a:lnTo>
                    <a:pt x="1265556" y="1656901"/>
                  </a:lnTo>
                  <a:lnTo>
                    <a:pt x="1224230" y="1676269"/>
                  </a:lnTo>
                  <a:lnTo>
                    <a:pt x="1182150" y="1693359"/>
                  </a:lnTo>
                  <a:lnTo>
                    <a:pt x="1139410" y="1708173"/>
                  </a:lnTo>
                  <a:lnTo>
                    <a:pt x="1096104" y="1720710"/>
                  </a:lnTo>
                  <a:lnTo>
                    <a:pt x="1052325" y="1730969"/>
                  </a:lnTo>
                  <a:lnTo>
                    <a:pt x="1008169" y="1738952"/>
                  </a:lnTo>
                  <a:lnTo>
                    <a:pt x="963730" y="1744658"/>
                  </a:lnTo>
                  <a:lnTo>
                    <a:pt x="919102" y="1748087"/>
                  </a:lnTo>
                  <a:lnTo>
                    <a:pt x="874379" y="1749239"/>
                  </a:lnTo>
                  <a:lnTo>
                    <a:pt x="829655" y="1748113"/>
                  </a:lnTo>
                  <a:lnTo>
                    <a:pt x="785026" y="1744711"/>
                  </a:lnTo>
                  <a:lnTo>
                    <a:pt x="740584" y="1739032"/>
                  </a:lnTo>
                  <a:lnTo>
                    <a:pt x="696425" y="1731075"/>
                  </a:lnTo>
                  <a:lnTo>
                    <a:pt x="652643" y="1720841"/>
                  </a:lnTo>
                  <a:lnTo>
                    <a:pt x="609332" y="1708330"/>
                  </a:lnTo>
                  <a:lnTo>
                    <a:pt x="566586" y="1693542"/>
                  </a:lnTo>
                  <a:lnTo>
                    <a:pt x="524500" y="1676477"/>
                  </a:lnTo>
                  <a:lnTo>
                    <a:pt x="483167" y="1657134"/>
                  </a:lnTo>
                  <a:lnTo>
                    <a:pt x="442683" y="1635514"/>
                  </a:lnTo>
                  <a:lnTo>
                    <a:pt x="403142" y="1611616"/>
                  </a:lnTo>
                  <a:lnTo>
                    <a:pt x="364637" y="1585442"/>
                  </a:lnTo>
                  <a:lnTo>
                    <a:pt x="327263" y="1556989"/>
                  </a:lnTo>
                  <a:lnTo>
                    <a:pt x="291114" y="1526260"/>
                  </a:lnTo>
                  <a:lnTo>
                    <a:pt x="256286" y="1493253"/>
                  </a:lnTo>
                  <a:lnTo>
                    <a:pt x="222232" y="1457225"/>
                  </a:lnTo>
                  <a:lnTo>
                    <a:pt x="190424" y="1419514"/>
                  </a:lnTo>
                  <a:lnTo>
                    <a:pt x="160905" y="1380225"/>
                  </a:lnTo>
                  <a:lnTo>
                    <a:pt x="133720" y="1339467"/>
                  </a:lnTo>
                  <a:lnTo>
                    <a:pt x="108913" y="1297346"/>
                  </a:lnTo>
                  <a:lnTo>
                    <a:pt x="86528" y="1253970"/>
                  </a:lnTo>
                  <a:lnTo>
                    <a:pt x="66611" y="1209446"/>
                  </a:lnTo>
                  <a:lnTo>
                    <a:pt x="49205" y="1163880"/>
                  </a:lnTo>
                  <a:lnTo>
                    <a:pt x="34355" y="1117381"/>
                  </a:lnTo>
                  <a:lnTo>
                    <a:pt x="22106" y="1070055"/>
                  </a:lnTo>
                  <a:lnTo>
                    <a:pt x="12501" y="1022008"/>
                  </a:lnTo>
                  <a:lnTo>
                    <a:pt x="5585" y="973350"/>
                  </a:lnTo>
                  <a:lnTo>
                    <a:pt x="1403" y="924186"/>
                  </a:lnTo>
                  <a:lnTo>
                    <a:pt x="0" y="874623"/>
                  </a:lnTo>
                  <a:lnTo>
                    <a:pt x="222758" y="874623"/>
                  </a:lnTo>
                  <a:lnTo>
                    <a:pt x="224544" y="923275"/>
                  </a:lnTo>
                  <a:lnTo>
                    <a:pt x="229819" y="970955"/>
                  </a:lnTo>
                  <a:lnTo>
                    <a:pt x="238458" y="1017539"/>
                  </a:lnTo>
                  <a:lnTo>
                    <a:pt x="250333" y="1062899"/>
                  </a:lnTo>
                  <a:lnTo>
                    <a:pt x="265320" y="1106910"/>
                  </a:lnTo>
                  <a:lnTo>
                    <a:pt x="283292" y="1149445"/>
                  </a:lnTo>
                  <a:lnTo>
                    <a:pt x="304123" y="1190379"/>
                  </a:lnTo>
                  <a:lnTo>
                    <a:pt x="327689" y="1229586"/>
                  </a:lnTo>
                  <a:lnTo>
                    <a:pt x="353862" y="1266939"/>
                  </a:lnTo>
                  <a:lnTo>
                    <a:pt x="382517" y="1302313"/>
                  </a:lnTo>
                  <a:lnTo>
                    <a:pt x="413527" y="1335581"/>
                  </a:lnTo>
                  <a:lnTo>
                    <a:pt x="446768" y="1366617"/>
                  </a:lnTo>
                  <a:lnTo>
                    <a:pt x="482114" y="1395296"/>
                  </a:lnTo>
                  <a:lnTo>
                    <a:pt x="519437" y="1421491"/>
                  </a:lnTo>
                  <a:lnTo>
                    <a:pt x="558613" y="1445077"/>
                  </a:lnTo>
                  <a:lnTo>
                    <a:pt x="599516" y="1465926"/>
                  </a:lnTo>
                  <a:lnTo>
                    <a:pt x="642019" y="1483914"/>
                  </a:lnTo>
                  <a:lnTo>
                    <a:pt x="685997" y="1498914"/>
                  </a:lnTo>
                  <a:lnTo>
                    <a:pt x="731324" y="1510800"/>
                  </a:lnTo>
                  <a:lnTo>
                    <a:pt x="777874" y="1519446"/>
                  </a:lnTo>
                  <a:lnTo>
                    <a:pt x="825522" y="1524726"/>
                  </a:lnTo>
                  <a:lnTo>
                    <a:pt x="874141" y="1526514"/>
                  </a:lnTo>
                  <a:lnTo>
                    <a:pt x="922759" y="1524726"/>
                  </a:lnTo>
                  <a:lnTo>
                    <a:pt x="970407" y="1519446"/>
                  </a:lnTo>
                  <a:lnTo>
                    <a:pt x="1016957" y="1510800"/>
                  </a:lnTo>
                  <a:lnTo>
                    <a:pt x="1062284" y="1498914"/>
                  </a:lnTo>
                  <a:lnTo>
                    <a:pt x="1106262" y="1483914"/>
                  </a:lnTo>
                  <a:lnTo>
                    <a:pt x="1148765" y="1465926"/>
                  </a:lnTo>
                  <a:lnTo>
                    <a:pt x="1189668" y="1445077"/>
                  </a:lnTo>
                  <a:lnTo>
                    <a:pt x="1228844" y="1421491"/>
                  </a:lnTo>
                  <a:lnTo>
                    <a:pt x="1266167" y="1395296"/>
                  </a:lnTo>
                  <a:lnTo>
                    <a:pt x="1301513" y="1366617"/>
                  </a:lnTo>
                  <a:lnTo>
                    <a:pt x="1334754" y="1335581"/>
                  </a:lnTo>
                  <a:lnTo>
                    <a:pt x="1365764" y="1302313"/>
                  </a:lnTo>
                  <a:lnTo>
                    <a:pt x="1394419" y="1266939"/>
                  </a:lnTo>
                  <a:lnTo>
                    <a:pt x="1420592" y="1229586"/>
                  </a:lnTo>
                  <a:lnTo>
                    <a:pt x="1444158" y="1190379"/>
                  </a:lnTo>
                  <a:lnTo>
                    <a:pt x="1464989" y="1149445"/>
                  </a:lnTo>
                  <a:lnTo>
                    <a:pt x="1482961" y="1106910"/>
                  </a:lnTo>
                  <a:lnTo>
                    <a:pt x="1497948" y="1062899"/>
                  </a:lnTo>
                  <a:lnTo>
                    <a:pt x="1509823" y="1017539"/>
                  </a:lnTo>
                  <a:lnTo>
                    <a:pt x="1518462" y="970955"/>
                  </a:lnTo>
                  <a:lnTo>
                    <a:pt x="1523737" y="923275"/>
                  </a:lnTo>
                  <a:lnTo>
                    <a:pt x="1525524" y="874623"/>
                  </a:lnTo>
                  <a:lnTo>
                    <a:pt x="1523737" y="825973"/>
                  </a:lnTo>
                  <a:lnTo>
                    <a:pt x="1518462" y="778294"/>
                  </a:lnTo>
                  <a:lnTo>
                    <a:pt x="1509823" y="731713"/>
                  </a:lnTo>
                  <a:lnTo>
                    <a:pt x="1497948" y="686354"/>
                  </a:lnTo>
                  <a:lnTo>
                    <a:pt x="1482961" y="642345"/>
                  </a:lnTo>
                  <a:lnTo>
                    <a:pt x="1464989" y="599811"/>
                  </a:lnTo>
                  <a:lnTo>
                    <a:pt x="1444158" y="558879"/>
                  </a:lnTo>
                  <a:lnTo>
                    <a:pt x="1420592" y="519674"/>
                  </a:lnTo>
                  <a:lnTo>
                    <a:pt x="1394419" y="482322"/>
                  </a:lnTo>
                  <a:lnTo>
                    <a:pt x="1365764" y="446950"/>
                  </a:lnTo>
                  <a:lnTo>
                    <a:pt x="1334754" y="413683"/>
                  </a:lnTo>
                  <a:lnTo>
                    <a:pt x="1301513" y="382648"/>
                  </a:lnTo>
                  <a:lnTo>
                    <a:pt x="1266167" y="353970"/>
                  </a:lnTo>
                  <a:lnTo>
                    <a:pt x="1228844" y="327776"/>
                  </a:lnTo>
                  <a:lnTo>
                    <a:pt x="1189668" y="304192"/>
                  </a:lnTo>
                  <a:lnTo>
                    <a:pt x="1148765" y="283343"/>
                  </a:lnTo>
                  <a:lnTo>
                    <a:pt x="1106262" y="265356"/>
                  </a:lnTo>
                  <a:lnTo>
                    <a:pt x="1062284" y="250357"/>
                  </a:lnTo>
                  <a:lnTo>
                    <a:pt x="1016957" y="238471"/>
                  </a:lnTo>
                  <a:lnTo>
                    <a:pt x="970407" y="229825"/>
                  </a:lnTo>
                  <a:lnTo>
                    <a:pt x="922759" y="224545"/>
                  </a:lnTo>
                  <a:lnTo>
                    <a:pt x="874141" y="222757"/>
                  </a:lnTo>
                  <a:lnTo>
                    <a:pt x="822536" y="224804"/>
                  </a:lnTo>
                  <a:lnTo>
                    <a:pt x="771577" y="230882"/>
                  </a:lnTo>
                  <a:lnTo>
                    <a:pt x="721483" y="240904"/>
                  </a:lnTo>
                  <a:lnTo>
                    <a:pt x="672471" y="254778"/>
                  </a:lnTo>
                  <a:lnTo>
                    <a:pt x="624760" y="272415"/>
                  </a:lnTo>
                  <a:lnTo>
                    <a:pt x="578570" y="293724"/>
                  </a:lnTo>
                  <a:lnTo>
                    <a:pt x="534118" y="318617"/>
                  </a:lnTo>
                  <a:lnTo>
                    <a:pt x="491625" y="347002"/>
                  </a:lnTo>
                  <a:lnTo>
                    <a:pt x="451307" y="378791"/>
                  </a:lnTo>
                  <a:lnTo>
                    <a:pt x="413384" y="413892"/>
                  </a:lnTo>
                  <a:lnTo>
                    <a:pt x="255905" y="256412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7711A-1E4B-6ACA-8042-10918B84ADE4}"/>
              </a:ext>
            </a:extLst>
          </p:cNvPr>
          <p:cNvGrpSpPr/>
          <p:nvPr/>
        </p:nvGrpSpPr>
        <p:grpSpPr>
          <a:xfrm>
            <a:off x="14788124" y="1626675"/>
            <a:ext cx="2895600" cy="720000"/>
            <a:chOff x="158279" y="2447734"/>
            <a:chExt cx="1800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0AD015-3639-9100-2C2C-7E757B7A90FF}"/>
                </a:ext>
              </a:extLst>
            </p:cNvPr>
            <p:cNvSpPr/>
            <p:nvPr/>
          </p:nvSpPr>
          <p:spPr>
            <a:xfrm>
              <a:off x="158279" y="2447734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21466B-5382-66F9-64A8-742F2B158464}"/>
                </a:ext>
              </a:extLst>
            </p:cNvPr>
            <p:cNvSpPr txBox="1"/>
            <p:nvPr/>
          </p:nvSpPr>
          <p:spPr>
            <a:xfrm>
              <a:off x="158279" y="2447734"/>
              <a:ext cx="1593443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IN" sz="2200" b="1" kern="1200"/>
                <a:t>1. Extract Data/Import Files</a:t>
              </a:r>
              <a:endParaRPr lang="en-US" sz="2200" b="1" kern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0334F4-7429-147F-C537-74EE2C02F34B}"/>
              </a:ext>
            </a:extLst>
          </p:cNvPr>
          <p:cNvGrpSpPr/>
          <p:nvPr/>
        </p:nvGrpSpPr>
        <p:grpSpPr>
          <a:xfrm>
            <a:off x="8382000" y="3231436"/>
            <a:ext cx="2597141" cy="1230360"/>
            <a:chOff x="158279" y="2447734"/>
            <a:chExt cx="1800000" cy="72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CBAE4C-A370-8685-6ED5-12C73D7FCF0A}"/>
                </a:ext>
              </a:extLst>
            </p:cNvPr>
            <p:cNvSpPr/>
            <p:nvPr/>
          </p:nvSpPr>
          <p:spPr>
            <a:xfrm>
              <a:off x="158279" y="2447734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18FDCD-C1B6-6786-5B40-526F22010D66}"/>
                </a:ext>
              </a:extLst>
            </p:cNvPr>
            <p:cNvSpPr txBox="1"/>
            <p:nvPr/>
          </p:nvSpPr>
          <p:spPr>
            <a:xfrm>
              <a:off x="158279" y="2447734"/>
              <a:ext cx="1593443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IN" sz="2200" b="1"/>
                <a:t>2</a:t>
              </a:r>
              <a:r>
                <a:rPr lang="en-IN" sz="2200" b="1" kern="1200"/>
                <a:t>. E</a:t>
              </a:r>
              <a:r>
                <a:rPr lang="en-IN" sz="2200" b="1" cap="all"/>
                <a:t>Data Cleaning &amp; Transformation</a:t>
              </a:r>
              <a:endParaRPr lang="en-US" sz="2200" b="1" cap="all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200" b="1" kern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25D182-1FC9-CD6C-43A7-83178B0D7742}"/>
              </a:ext>
            </a:extLst>
          </p:cNvPr>
          <p:cNvGrpSpPr/>
          <p:nvPr/>
        </p:nvGrpSpPr>
        <p:grpSpPr>
          <a:xfrm>
            <a:off x="15101341" y="5022896"/>
            <a:ext cx="2563318" cy="720000"/>
            <a:chOff x="158279" y="2447734"/>
            <a:chExt cx="1800000" cy="72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810084-D093-F5AF-AD18-B359606080AD}"/>
                </a:ext>
              </a:extLst>
            </p:cNvPr>
            <p:cNvSpPr/>
            <p:nvPr/>
          </p:nvSpPr>
          <p:spPr>
            <a:xfrm>
              <a:off x="158279" y="2447734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FED98B-EA98-87D3-3ECB-671CC9337BD9}"/>
                </a:ext>
              </a:extLst>
            </p:cNvPr>
            <p:cNvSpPr txBox="1"/>
            <p:nvPr/>
          </p:nvSpPr>
          <p:spPr>
            <a:xfrm>
              <a:off x="158279" y="2447734"/>
              <a:ext cx="1593443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IN" sz="2200" b="1"/>
                <a:t>3</a:t>
              </a:r>
              <a:r>
                <a:rPr lang="en-IN" sz="2200" b="1" kern="1200"/>
                <a:t>. </a:t>
              </a:r>
              <a:r>
                <a:rPr lang="en-IN" sz="2200" b="1" cap="all"/>
                <a:t>Data Modeling</a:t>
              </a:r>
              <a:endParaRPr lang="en-US" sz="2200" b="1" cap="all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200" b="1" kern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253822-1B80-28B4-C6B2-7EE84B8D958C}"/>
              </a:ext>
            </a:extLst>
          </p:cNvPr>
          <p:cNvGrpSpPr/>
          <p:nvPr/>
        </p:nvGrpSpPr>
        <p:grpSpPr>
          <a:xfrm>
            <a:off x="8697707" y="6418801"/>
            <a:ext cx="2324100" cy="720000"/>
            <a:chOff x="158279" y="2447734"/>
            <a:chExt cx="180000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FCA8466-1BCF-FFCF-65DA-5D61690569A7}"/>
                </a:ext>
              </a:extLst>
            </p:cNvPr>
            <p:cNvSpPr/>
            <p:nvPr/>
          </p:nvSpPr>
          <p:spPr>
            <a:xfrm>
              <a:off x="158279" y="2447734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559737-78A4-855F-FBFC-E2C51E6EE31C}"/>
                </a:ext>
              </a:extLst>
            </p:cNvPr>
            <p:cNvSpPr txBox="1"/>
            <p:nvPr/>
          </p:nvSpPr>
          <p:spPr>
            <a:xfrm>
              <a:off x="158279" y="2447734"/>
              <a:ext cx="1593443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IN" sz="2200" b="1"/>
                <a:t>4</a:t>
              </a:r>
              <a:r>
                <a:rPr lang="en-IN" sz="2200" b="1" kern="1200"/>
                <a:t>. </a:t>
              </a:r>
              <a:r>
                <a:rPr lang="en-IN" sz="2200" b="1" cap="all"/>
                <a:t>KPI And Visualization</a:t>
              </a:r>
              <a:endParaRPr lang="en-US" sz="2200" b="1" cap="all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200" b="1" kern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42E395-7703-F5A4-14EC-2F72B873D322}"/>
              </a:ext>
            </a:extLst>
          </p:cNvPr>
          <p:cNvGrpSpPr/>
          <p:nvPr/>
        </p:nvGrpSpPr>
        <p:grpSpPr>
          <a:xfrm>
            <a:off x="15046408" y="8225979"/>
            <a:ext cx="2324100" cy="484282"/>
            <a:chOff x="158279" y="2447734"/>
            <a:chExt cx="1800000" cy="72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BC07E9-FFC0-1440-16FD-BCD30F31A74E}"/>
                </a:ext>
              </a:extLst>
            </p:cNvPr>
            <p:cNvSpPr/>
            <p:nvPr/>
          </p:nvSpPr>
          <p:spPr>
            <a:xfrm>
              <a:off x="158279" y="2447734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5D0A2C-69DD-F3C9-E286-34833677C6A1}"/>
                </a:ext>
              </a:extLst>
            </p:cNvPr>
            <p:cNvSpPr txBox="1"/>
            <p:nvPr/>
          </p:nvSpPr>
          <p:spPr>
            <a:xfrm>
              <a:off x="158279" y="2447734"/>
              <a:ext cx="1593443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IN" sz="2200" b="1"/>
                <a:t>5</a:t>
              </a:r>
              <a:r>
                <a:rPr lang="en-IN" sz="2200" b="1" kern="1200"/>
                <a:t>. </a:t>
              </a:r>
              <a:r>
                <a:rPr lang="en-IN" sz="2200" b="1" cap="all"/>
                <a:t>Dashboard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200" b="1" kern="120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D0995A3-01E0-8BE6-8D5A-31CBD2C43A43}"/>
              </a:ext>
            </a:extLst>
          </p:cNvPr>
          <p:cNvSpPr/>
          <p:nvPr/>
        </p:nvSpPr>
        <p:spPr>
          <a:xfrm>
            <a:off x="12875169" y="1356360"/>
            <a:ext cx="821763" cy="869400"/>
          </a:xfrm>
          <a:prstGeom prst="ellipse">
            <a:avLst/>
          </a:prstGeom>
          <a:solidFill>
            <a:srgbClr val="50C49F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1CEC1F-02D8-53D8-E30C-A3639B8DC74F}"/>
              </a:ext>
            </a:extLst>
          </p:cNvPr>
          <p:cNvSpPr/>
          <p:nvPr/>
        </p:nvSpPr>
        <p:spPr>
          <a:xfrm>
            <a:off x="12875168" y="4633196"/>
            <a:ext cx="821763" cy="869400"/>
          </a:xfrm>
          <a:prstGeom prst="ellipse">
            <a:avLst/>
          </a:prstGeom>
          <a:solidFill>
            <a:srgbClr val="50C49F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1FADDC-14A2-B03B-6DB2-E110417122B4}"/>
              </a:ext>
            </a:extLst>
          </p:cNvPr>
          <p:cNvSpPr/>
          <p:nvPr/>
        </p:nvSpPr>
        <p:spPr>
          <a:xfrm>
            <a:off x="11941180" y="6246204"/>
            <a:ext cx="821763" cy="869400"/>
          </a:xfrm>
          <a:prstGeom prst="ellipse">
            <a:avLst/>
          </a:prstGeom>
          <a:solidFill>
            <a:srgbClr val="50C49F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E75659-90CE-E11A-EF0C-8D4D6CCF6F12}"/>
              </a:ext>
            </a:extLst>
          </p:cNvPr>
          <p:cNvSpPr/>
          <p:nvPr/>
        </p:nvSpPr>
        <p:spPr>
          <a:xfrm>
            <a:off x="12875904" y="7898986"/>
            <a:ext cx="821763" cy="869400"/>
          </a:xfrm>
          <a:prstGeom prst="ellipse">
            <a:avLst/>
          </a:prstGeom>
          <a:solidFill>
            <a:srgbClr val="50C49F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35CEE1-3880-B992-FDC5-5C3E519F1667}"/>
              </a:ext>
            </a:extLst>
          </p:cNvPr>
          <p:cNvSpPr/>
          <p:nvPr/>
        </p:nvSpPr>
        <p:spPr>
          <a:xfrm>
            <a:off x="11941180" y="2966712"/>
            <a:ext cx="821763" cy="869400"/>
          </a:xfrm>
          <a:prstGeom prst="ellipse">
            <a:avLst/>
          </a:prstGeom>
          <a:solidFill>
            <a:srgbClr val="50C49F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35" name="Rectangle 34" descr="Open Folder">
            <a:extLst>
              <a:ext uri="{FF2B5EF4-FFF2-40B4-BE49-F238E27FC236}">
                <a16:creationId xmlns:a16="http://schemas.microsoft.com/office/drawing/2014/main" id="{19FC66E4-B83F-8D74-DD97-26FD5FD1E52E}"/>
              </a:ext>
            </a:extLst>
          </p:cNvPr>
          <p:cNvSpPr/>
          <p:nvPr/>
        </p:nvSpPr>
        <p:spPr>
          <a:xfrm>
            <a:off x="13045147" y="1536383"/>
            <a:ext cx="481807" cy="51957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 descr="Mop and bucket">
            <a:extLst>
              <a:ext uri="{FF2B5EF4-FFF2-40B4-BE49-F238E27FC236}">
                <a16:creationId xmlns:a16="http://schemas.microsoft.com/office/drawing/2014/main" id="{30B74D74-A04D-4EC8-1385-5C0758B25542}"/>
              </a:ext>
            </a:extLst>
          </p:cNvPr>
          <p:cNvSpPr/>
          <p:nvPr/>
        </p:nvSpPr>
        <p:spPr>
          <a:xfrm>
            <a:off x="12009426" y="3086099"/>
            <a:ext cx="643563" cy="565815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 descr="Database">
            <a:extLst>
              <a:ext uri="{FF2B5EF4-FFF2-40B4-BE49-F238E27FC236}">
                <a16:creationId xmlns:a16="http://schemas.microsoft.com/office/drawing/2014/main" id="{FCDEC3E3-7B87-C844-6035-E7F07D6C9D32}"/>
              </a:ext>
            </a:extLst>
          </p:cNvPr>
          <p:cNvSpPr/>
          <p:nvPr/>
        </p:nvSpPr>
        <p:spPr>
          <a:xfrm>
            <a:off x="12987121" y="4752896"/>
            <a:ext cx="630000" cy="63000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 descr="Bar chart">
            <a:extLst>
              <a:ext uri="{FF2B5EF4-FFF2-40B4-BE49-F238E27FC236}">
                <a16:creationId xmlns:a16="http://schemas.microsoft.com/office/drawing/2014/main" id="{BF60CCEF-702C-AFAD-1013-6E6474598080}"/>
              </a:ext>
            </a:extLst>
          </p:cNvPr>
          <p:cNvSpPr/>
          <p:nvPr/>
        </p:nvSpPr>
        <p:spPr>
          <a:xfrm>
            <a:off x="12049039" y="6362665"/>
            <a:ext cx="630000" cy="630000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 descr="Gauge">
            <a:extLst>
              <a:ext uri="{FF2B5EF4-FFF2-40B4-BE49-F238E27FC236}">
                <a16:creationId xmlns:a16="http://schemas.microsoft.com/office/drawing/2014/main" id="{479D700A-BEEC-32CA-8D6B-10AAE8DBF1AD}"/>
              </a:ext>
            </a:extLst>
          </p:cNvPr>
          <p:cNvSpPr/>
          <p:nvPr/>
        </p:nvSpPr>
        <p:spPr>
          <a:xfrm>
            <a:off x="12971049" y="7910979"/>
            <a:ext cx="630000" cy="630000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9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03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23C5A-D0C0-C197-F41E-C078ACAC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halftone dot pattern">
            <a:extLst>
              <a:ext uri="{FF2B5EF4-FFF2-40B4-BE49-F238E27FC236}">
                <a16:creationId xmlns:a16="http://schemas.microsoft.com/office/drawing/2014/main" id="{DC1E42D6-089D-D24F-ABF1-71E689C57A75}"/>
              </a:ext>
            </a:extLst>
          </p:cNvPr>
          <p:cNvSpPr/>
          <p:nvPr/>
        </p:nvSpPr>
        <p:spPr>
          <a:xfrm rot="4645213">
            <a:off x="-2745447" y="1598530"/>
            <a:ext cx="7630602" cy="7089939"/>
          </a:xfrm>
          <a:custGeom>
            <a:avLst/>
            <a:gdLst/>
            <a:ahLst/>
            <a:cxnLst/>
            <a:rect l="l" t="t" r="r" b="b"/>
            <a:pathLst>
              <a:path w="11490479" h="12440480">
                <a:moveTo>
                  <a:pt x="0" y="0"/>
                </a:moveTo>
                <a:lnTo>
                  <a:pt x="11490479" y="0"/>
                </a:lnTo>
                <a:lnTo>
                  <a:pt x="11490479" y="12440480"/>
                </a:lnTo>
                <a:lnTo>
                  <a:pt x="0" y="1244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 sz="24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F2C7006-B522-37D8-86BF-08166A4135B7}"/>
              </a:ext>
            </a:extLst>
          </p:cNvPr>
          <p:cNvGrpSpPr/>
          <p:nvPr/>
        </p:nvGrpSpPr>
        <p:grpSpPr>
          <a:xfrm>
            <a:off x="-1676400" y="1977796"/>
            <a:ext cx="6477000" cy="6331406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CDFCC48-2CA6-600D-0EC0-4E60D73C4A5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5BD95F4-4057-D487-475D-1888398EB4C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sz="24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FAF36B3-C729-C859-3D8B-53760912515A}"/>
              </a:ext>
            </a:extLst>
          </p:cNvPr>
          <p:cNvSpPr txBox="1"/>
          <p:nvPr/>
        </p:nvSpPr>
        <p:spPr>
          <a:xfrm>
            <a:off x="-288004" y="4514899"/>
            <a:ext cx="5633454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2"/>
              </a:lnSpc>
              <a:spcBef>
                <a:spcPct val="0"/>
              </a:spcBef>
            </a:pPr>
            <a:r>
              <a:rPr lang="en-US" sz="8000">
                <a:solidFill>
                  <a:srgbClr val="BD031C"/>
                </a:solidFill>
                <a:latin typeface="Lato Bold"/>
                <a:ea typeface="Lato Bold"/>
                <a:cs typeface="Lato Bold"/>
                <a:sym typeface="Lato Bold"/>
              </a:rPr>
              <a:t>KPI’s</a:t>
            </a:r>
          </a:p>
        </p:txBody>
      </p:sp>
      <p:graphicFrame>
        <p:nvGraphicFramePr>
          <p:cNvPr id="10" name="TextBox 8">
            <a:extLst>
              <a:ext uri="{FF2B5EF4-FFF2-40B4-BE49-F238E27FC236}">
                <a16:creationId xmlns:a16="http://schemas.microsoft.com/office/drawing/2014/main" id="{181502BD-138F-8744-C2B9-15844AA09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383904"/>
              </p:ext>
            </p:extLst>
          </p:nvPr>
        </p:nvGraphicFramePr>
        <p:xfrm>
          <a:off x="4974560" y="1104900"/>
          <a:ext cx="13141772" cy="5945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61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5F6A6-6891-C584-FF4B-FB85781D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F73B804-3B45-0554-A290-8680863A1830}"/>
              </a:ext>
            </a:extLst>
          </p:cNvPr>
          <p:cNvGrpSpPr/>
          <p:nvPr/>
        </p:nvGrpSpPr>
        <p:grpSpPr>
          <a:xfrm>
            <a:off x="415621" y="257175"/>
            <a:ext cx="17186579" cy="1208330"/>
            <a:chOff x="0" y="0"/>
            <a:chExt cx="4201110" cy="3182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BD7017-EF8B-D157-E5F3-FDF079F99DD8}"/>
                </a:ext>
              </a:extLst>
            </p:cNvPr>
            <p:cNvSpPr/>
            <p:nvPr/>
          </p:nvSpPr>
          <p:spPr>
            <a:xfrm>
              <a:off x="0" y="0"/>
              <a:ext cx="4201111" cy="318243"/>
            </a:xfrm>
            <a:custGeom>
              <a:avLst/>
              <a:gdLst/>
              <a:ahLst/>
              <a:cxnLst/>
              <a:rect l="l" t="t" r="r" b="b"/>
              <a:pathLst>
                <a:path w="4201111" h="318243">
                  <a:moveTo>
                    <a:pt x="0" y="0"/>
                  </a:moveTo>
                  <a:lnTo>
                    <a:pt x="3997911" y="0"/>
                  </a:lnTo>
                  <a:lnTo>
                    <a:pt x="4201111" y="159122"/>
                  </a:lnTo>
                  <a:lnTo>
                    <a:pt x="3997911" y="318243"/>
                  </a:lnTo>
                  <a:lnTo>
                    <a:pt x="0" y="318243"/>
                  </a:lnTo>
                  <a:lnTo>
                    <a:pt x="203200" y="159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A6B62B9-0B32-49B5-D9C9-D806B0861EA8}"/>
                </a:ext>
              </a:extLst>
            </p:cNvPr>
            <p:cNvSpPr txBox="1"/>
            <p:nvPr/>
          </p:nvSpPr>
          <p:spPr>
            <a:xfrm>
              <a:off x="177800" y="-38100"/>
              <a:ext cx="3947110" cy="356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48D23FF2-53EE-1B9C-106D-732814467D8E}"/>
              </a:ext>
            </a:extLst>
          </p:cNvPr>
          <p:cNvSpPr txBox="1"/>
          <p:nvPr/>
        </p:nvSpPr>
        <p:spPr>
          <a:xfrm>
            <a:off x="11183032" y="2058038"/>
            <a:ext cx="422414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Key Insights 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7939E4B-443B-ADE4-B640-695443EC38E7}"/>
              </a:ext>
            </a:extLst>
          </p:cNvPr>
          <p:cNvSpPr txBox="1"/>
          <p:nvPr/>
        </p:nvSpPr>
        <p:spPr>
          <a:xfrm>
            <a:off x="10982200" y="3276378"/>
            <a:ext cx="5384513" cy="63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Indian Dises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B8FB4-5E3D-B200-7231-44FA4381AFD2}"/>
              </a:ext>
            </a:extLst>
          </p:cNvPr>
          <p:cNvSpPr txBox="1"/>
          <p:nvPr/>
        </p:nvSpPr>
        <p:spPr>
          <a:xfrm>
            <a:off x="7876368" y="430453"/>
            <a:ext cx="31058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>
                <a:solidFill>
                  <a:schemeClr val="bg1"/>
                </a:solidFill>
              </a:rPr>
              <a:t>KPI Card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C5995A-00AD-DCA8-5D3D-7B73955F5E18}"/>
              </a:ext>
            </a:extLst>
          </p:cNvPr>
          <p:cNvSpPr/>
          <p:nvPr/>
        </p:nvSpPr>
        <p:spPr>
          <a:xfrm>
            <a:off x="1142994" y="2058038"/>
            <a:ext cx="5105400" cy="3393276"/>
          </a:xfrm>
          <a:prstGeom prst="roundRect">
            <a:avLst>
              <a:gd name="adj" fmla="val 1456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📌 Definition: The total number of restaurants listed on Zomato over time.</a:t>
            </a:r>
          </a:p>
          <a:p>
            <a:r>
              <a:rPr lang="en-US" sz="2400" dirty="0"/>
              <a:t>📌 Importance: Indicates platform growth and market penetration.</a:t>
            </a:r>
            <a:endParaRPr lang="en-IN" sz="2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D140458-974B-C7DC-E9EF-795DB2E8BA41}"/>
              </a:ext>
            </a:extLst>
          </p:cNvPr>
          <p:cNvSpPr/>
          <p:nvPr/>
        </p:nvSpPr>
        <p:spPr>
          <a:xfrm>
            <a:off x="6591300" y="2019300"/>
            <a:ext cx="5105400" cy="3393276"/>
          </a:xfrm>
          <a:prstGeom prst="roundRect">
            <a:avLst>
              <a:gd name="adj" fmla="val 14560"/>
            </a:avLst>
          </a:prstGeom>
          <a:solidFill>
            <a:srgbClr val="FFC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📌 Definition: The total number of cities where Zomato operates.</a:t>
            </a:r>
          </a:p>
          <a:p>
            <a:r>
              <a:rPr lang="en-US" sz="2000" dirty="0"/>
              <a:t>📌 Importance: Measures geographical expansion and market penetration. </a:t>
            </a:r>
          </a:p>
          <a:p>
            <a:r>
              <a:rPr lang="en-US" sz="2000" dirty="0"/>
              <a:t>📌 Definition: The number of cities where restaurants actively use Zomato’s services (online ordering, table booking, etc</a:t>
            </a:r>
            <a:r>
              <a:rPr lang="en-US" dirty="0"/>
              <a:t>.).</a:t>
            </a:r>
            <a:endParaRPr lang="en-IN" sz="20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F589C69-5EF1-E3F1-036C-C7B021D3A638}"/>
              </a:ext>
            </a:extLst>
          </p:cNvPr>
          <p:cNvSpPr/>
          <p:nvPr/>
        </p:nvSpPr>
        <p:spPr>
          <a:xfrm>
            <a:off x="12039606" y="2058038"/>
            <a:ext cx="5105400" cy="3393276"/>
          </a:xfrm>
          <a:prstGeom prst="roundRect">
            <a:avLst>
              <a:gd name="adj" fmla="val 1456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Average Rating=</a:t>
            </a:r>
          </a:p>
          <a:p>
            <a:r>
              <a:rPr lang="en-US" sz="2400" dirty="0"/>
              <a:t>∑Ratings Given​ /  Total Number of Reviews</a:t>
            </a:r>
            <a:endParaRPr lang="en-IN" sz="24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58554C-6DFD-FF0E-0AB6-DAA66AC2D0C3}"/>
              </a:ext>
            </a:extLst>
          </p:cNvPr>
          <p:cNvSpPr/>
          <p:nvPr/>
        </p:nvSpPr>
        <p:spPr>
          <a:xfrm>
            <a:off x="3429000" y="5737860"/>
            <a:ext cx="5105400" cy="3393276"/>
          </a:xfrm>
          <a:prstGeom prst="roundRect">
            <a:avLst>
              <a:gd name="adj" fmla="val 14560"/>
            </a:avLst>
          </a:prstGeom>
          <a:solidFill>
            <a:srgbClr val="FFC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📌 Measures the variety of food options available on Zomato.</a:t>
            </a:r>
          </a:p>
          <a:p>
            <a:r>
              <a:rPr lang="en-US" sz="2400" dirty="0"/>
              <a:t>📌 Indicates diversity and inclusivity of different food cultures.</a:t>
            </a:r>
            <a:endParaRPr lang="en-IN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CF4E02C-C8A6-8F4E-A071-B55ACFC70677}"/>
              </a:ext>
            </a:extLst>
          </p:cNvPr>
          <p:cNvSpPr/>
          <p:nvPr/>
        </p:nvSpPr>
        <p:spPr>
          <a:xfrm>
            <a:off x="9569122" y="5737860"/>
            <a:ext cx="5384513" cy="3547634"/>
          </a:xfrm>
          <a:prstGeom prst="roundRect">
            <a:avLst>
              <a:gd name="adj" fmla="val 1456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📌 Measures the overall engagement of users with restaurants.</a:t>
            </a:r>
          </a:p>
          <a:p>
            <a:r>
              <a:rPr lang="en-US" sz="2000" dirty="0"/>
              <a:t>📌 Indicates the popularity and credibility of listed restaurants. </a:t>
            </a:r>
          </a:p>
          <a:p>
            <a:r>
              <a:rPr lang="en-US" sz="2000" dirty="0"/>
              <a:t>📌 Measures average votes per restaurant to assess customer involvement.</a:t>
            </a:r>
          </a:p>
          <a:p>
            <a:r>
              <a:rPr lang="en-US" sz="2000" dirty="0"/>
              <a:t>📌 Helps identify restaurants that are highly rated and frequently reviewed.</a:t>
            </a:r>
            <a:endParaRPr lang="en-IN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914BB0-9218-68A2-F40C-DBC76EC959B7}"/>
              </a:ext>
            </a:extLst>
          </p:cNvPr>
          <p:cNvSpPr txBox="1"/>
          <p:nvPr/>
        </p:nvSpPr>
        <p:spPr>
          <a:xfrm>
            <a:off x="1142994" y="2103478"/>
            <a:ext cx="510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Canva Sans"/>
              </a:rPr>
              <a:t>             </a:t>
            </a:r>
            <a:r>
              <a:rPr lang="en-IN" sz="2600" b="1" dirty="0">
                <a:solidFill>
                  <a:srgbClr val="FFFFFF"/>
                </a:solidFill>
                <a:latin typeface="Canva Sans"/>
              </a:rPr>
              <a:t>KPI1: Total Restaurant</a:t>
            </a:r>
            <a:endParaRPr lang="en-IN" sz="2600" b="1" dirty="0"/>
          </a:p>
          <a:p>
            <a:endParaRPr lang="en-IN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9F95E1-B150-0772-1DBE-2F7DEABD0B0B}"/>
              </a:ext>
            </a:extLst>
          </p:cNvPr>
          <p:cNvSpPr txBox="1"/>
          <p:nvPr/>
        </p:nvSpPr>
        <p:spPr>
          <a:xfrm>
            <a:off x="6591300" y="2083180"/>
            <a:ext cx="510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Canva Sans"/>
              </a:rPr>
              <a:t>                      </a:t>
            </a:r>
            <a:r>
              <a:rPr lang="en-IN" sz="2600" b="1" dirty="0">
                <a:solidFill>
                  <a:srgbClr val="FFFFFF"/>
                </a:solidFill>
                <a:latin typeface="Canva Sans"/>
              </a:rPr>
              <a:t>KPI2: </a:t>
            </a:r>
            <a:r>
              <a:rPr lang="en-IN" sz="2400" b="1" dirty="0">
                <a:solidFill>
                  <a:srgbClr val="FFFFFF"/>
                </a:solidFill>
                <a:latin typeface="Canva Sans"/>
              </a:rPr>
              <a:t>Total City</a:t>
            </a:r>
            <a:endParaRPr lang="en-IN" sz="2600" b="1" dirty="0"/>
          </a:p>
          <a:p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0A92FC-127E-AB1D-E558-D1CEAA347C97}"/>
              </a:ext>
            </a:extLst>
          </p:cNvPr>
          <p:cNvSpPr txBox="1"/>
          <p:nvPr/>
        </p:nvSpPr>
        <p:spPr>
          <a:xfrm>
            <a:off x="12039606" y="2122514"/>
            <a:ext cx="510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Canva Sans"/>
              </a:rPr>
              <a:t>                   </a:t>
            </a:r>
            <a:r>
              <a:rPr lang="en-IN" sz="2600" b="1" dirty="0">
                <a:solidFill>
                  <a:srgbClr val="FFFFFF"/>
                </a:solidFill>
                <a:latin typeface="Canva Sans"/>
              </a:rPr>
              <a:t>KPI3: </a:t>
            </a:r>
            <a:r>
              <a:rPr lang="en-IN" sz="2400" b="1" dirty="0">
                <a:solidFill>
                  <a:srgbClr val="FFFFFF"/>
                </a:solidFill>
                <a:latin typeface="Canva Sans"/>
              </a:rPr>
              <a:t>Average Rating</a:t>
            </a:r>
            <a:endParaRPr lang="en-IN" sz="2600" b="1" dirty="0"/>
          </a:p>
          <a:p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84318F-AAE5-94F2-B822-10A000EC63C5}"/>
              </a:ext>
            </a:extLst>
          </p:cNvPr>
          <p:cNvSpPr txBox="1"/>
          <p:nvPr/>
        </p:nvSpPr>
        <p:spPr>
          <a:xfrm>
            <a:off x="3429000" y="6027442"/>
            <a:ext cx="510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Canva Sans"/>
              </a:rPr>
              <a:t>                   </a:t>
            </a:r>
            <a:r>
              <a:rPr lang="en-IN" sz="2600" b="1" dirty="0">
                <a:solidFill>
                  <a:srgbClr val="FFFFFF"/>
                </a:solidFill>
                <a:latin typeface="Canva Sans"/>
              </a:rPr>
              <a:t>KPI4: </a:t>
            </a:r>
            <a:r>
              <a:rPr lang="en-IN" sz="2400" b="1" dirty="0">
                <a:solidFill>
                  <a:srgbClr val="FFFFFF"/>
                </a:solidFill>
                <a:latin typeface="Canva Sans"/>
              </a:rPr>
              <a:t>Total Cuisines</a:t>
            </a:r>
            <a:endParaRPr lang="en-IN" sz="2600" b="1" dirty="0"/>
          </a:p>
          <a:p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1E6016-B835-7FEF-B820-43889F996A25}"/>
              </a:ext>
            </a:extLst>
          </p:cNvPr>
          <p:cNvSpPr txBox="1"/>
          <p:nvPr/>
        </p:nvSpPr>
        <p:spPr>
          <a:xfrm>
            <a:off x="9906000" y="5759918"/>
            <a:ext cx="480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Canva Sans"/>
              </a:rPr>
              <a:t>                   </a:t>
            </a:r>
            <a:r>
              <a:rPr lang="en-IN" sz="2600" b="1" dirty="0">
                <a:solidFill>
                  <a:srgbClr val="FFFFFF"/>
                </a:solidFill>
                <a:latin typeface="Canva Sans"/>
              </a:rPr>
              <a:t>KPI5: </a:t>
            </a:r>
            <a:r>
              <a:rPr lang="en-IN" sz="2400" b="1" dirty="0">
                <a:solidFill>
                  <a:srgbClr val="FFFFFF"/>
                </a:solidFill>
                <a:latin typeface="Canva Sans"/>
              </a:rPr>
              <a:t>Total Votes</a:t>
            </a:r>
            <a:endParaRPr lang="en-US" sz="2400" b="1" dirty="0">
              <a:solidFill>
                <a:srgbClr val="FFFFFF"/>
              </a:solidFill>
              <a:latin typeface="Canva Sans"/>
              <a:sym typeface="Canva Sans"/>
            </a:endParaRPr>
          </a:p>
          <a:p>
            <a:endParaRPr lang="en-IN" sz="2600" b="1" dirty="0"/>
          </a:p>
          <a:p>
            <a:endParaRPr lang="en-IN" b="1" dirty="0"/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BE0BEE90-93A1-CF19-F29E-1B72449532E3}"/>
              </a:ext>
            </a:extLst>
          </p:cNvPr>
          <p:cNvSpPr txBox="1"/>
          <p:nvPr/>
        </p:nvSpPr>
        <p:spPr>
          <a:xfrm>
            <a:off x="2971800" y="4700259"/>
            <a:ext cx="1241835" cy="62060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kern="1200" dirty="0">
                <a:solidFill>
                  <a:schemeClr val="bg1"/>
                </a:solidFill>
                <a:highlight>
                  <a:srgbClr val="C0C0C0"/>
                </a:highlight>
                <a:latin typeface="+mn-lt"/>
              </a:rPr>
              <a:t>9551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548D4554-8183-E5EB-DA85-60FC076B6D32}"/>
              </a:ext>
            </a:extLst>
          </p:cNvPr>
          <p:cNvSpPr txBox="1"/>
          <p:nvPr/>
        </p:nvSpPr>
        <p:spPr>
          <a:xfrm>
            <a:off x="8587140" y="4752669"/>
            <a:ext cx="1259182" cy="58477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IN" sz="4000" b="1" dirty="0">
                <a:solidFill>
                  <a:schemeClr val="bg1"/>
                </a:solidFill>
                <a:highlight>
                  <a:srgbClr val="C0C0C0"/>
                </a:highlight>
                <a:ea typeface="Calibri"/>
                <a:cs typeface="Calibri"/>
              </a:rPr>
              <a:t>141</a:t>
            </a: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C13941D5-B103-FA24-EF5A-8A44758B31AC}"/>
              </a:ext>
            </a:extLst>
          </p:cNvPr>
          <p:cNvSpPr txBox="1"/>
          <p:nvPr/>
        </p:nvSpPr>
        <p:spPr>
          <a:xfrm>
            <a:off x="13692540" y="4752669"/>
            <a:ext cx="1483319" cy="58477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IN" sz="4000" b="1" dirty="0">
                <a:solidFill>
                  <a:schemeClr val="bg1"/>
                </a:solidFill>
                <a:highlight>
                  <a:srgbClr val="C0C0C0"/>
                </a:highlight>
                <a:ea typeface="Calibri"/>
                <a:cs typeface="Calibri"/>
              </a:rPr>
              <a:t>2.89%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8F7532F-1C7C-C61A-5F78-88BD2788D8FD}"/>
              </a:ext>
            </a:extLst>
          </p:cNvPr>
          <p:cNvSpPr txBox="1"/>
          <p:nvPr/>
        </p:nvSpPr>
        <p:spPr>
          <a:xfrm>
            <a:off x="11393015" y="8610234"/>
            <a:ext cx="1736725" cy="89062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fld id="{170AA3AA-1D01-46F2-90A5-27777CAF3A0E}" type="TxLink">
              <a:rPr lang="en-US" sz="4000" b="1">
                <a:solidFill>
                  <a:schemeClr val="bg1"/>
                </a:solidFill>
                <a:highlight>
                  <a:srgbClr val="C0C0C0"/>
                </a:highlight>
                <a:ea typeface="Calibri"/>
                <a:cs typeface="Calibri"/>
              </a:rPr>
              <a:pPr marL="0" indent="0"/>
              <a:t>1.50 M</a:t>
            </a:fld>
            <a:endParaRPr lang="en-IN" sz="4000" b="1" dirty="0">
              <a:solidFill>
                <a:schemeClr val="bg1"/>
              </a:solidFill>
              <a:highlight>
                <a:srgbClr val="C0C0C0"/>
              </a:highlight>
              <a:ea typeface="Calibri"/>
              <a:cs typeface="Calibri"/>
            </a:endParaRP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5551D338-11FE-0444-230F-2C9FB3B873B3}"/>
              </a:ext>
            </a:extLst>
          </p:cNvPr>
          <p:cNvSpPr txBox="1"/>
          <p:nvPr/>
        </p:nvSpPr>
        <p:spPr>
          <a:xfrm>
            <a:off x="5486400" y="8426536"/>
            <a:ext cx="1371600" cy="51578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highlight>
                  <a:srgbClr val="C0C0C0"/>
                </a:highlight>
                <a:ea typeface="Calibri"/>
                <a:cs typeface="Calibri"/>
              </a:rPr>
              <a:t>1826</a:t>
            </a:r>
            <a:endParaRPr lang="en-IN" sz="4000" b="1" dirty="0">
              <a:solidFill>
                <a:schemeClr val="bg1"/>
              </a:solidFill>
              <a:highlight>
                <a:srgbClr val="C0C0C0"/>
              </a:highlight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84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5706-9878-303B-CEAC-8DA021DB9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B47F4A9-FB28-6EE4-4DA7-722E8D6473C9}"/>
              </a:ext>
            </a:extLst>
          </p:cNvPr>
          <p:cNvGrpSpPr/>
          <p:nvPr/>
        </p:nvGrpSpPr>
        <p:grpSpPr>
          <a:xfrm>
            <a:off x="415621" y="257175"/>
            <a:ext cx="17186579" cy="1208330"/>
            <a:chOff x="0" y="0"/>
            <a:chExt cx="4201110" cy="3182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3D983B-748D-1332-1032-A6844E1A3AFA}"/>
                </a:ext>
              </a:extLst>
            </p:cNvPr>
            <p:cNvSpPr/>
            <p:nvPr/>
          </p:nvSpPr>
          <p:spPr>
            <a:xfrm>
              <a:off x="0" y="0"/>
              <a:ext cx="4201111" cy="318243"/>
            </a:xfrm>
            <a:custGeom>
              <a:avLst/>
              <a:gdLst/>
              <a:ahLst/>
              <a:cxnLst/>
              <a:rect l="l" t="t" r="r" b="b"/>
              <a:pathLst>
                <a:path w="4201111" h="318243">
                  <a:moveTo>
                    <a:pt x="0" y="0"/>
                  </a:moveTo>
                  <a:lnTo>
                    <a:pt x="3997911" y="0"/>
                  </a:lnTo>
                  <a:lnTo>
                    <a:pt x="4201111" y="159122"/>
                  </a:lnTo>
                  <a:lnTo>
                    <a:pt x="3997911" y="318243"/>
                  </a:lnTo>
                  <a:lnTo>
                    <a:pt x="0" y="318243"/>
                  </a:lnTo>
                  <a:lnTo>
                    <a:pt x="203200" y="159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BCA2FC0-66AF-127C-A5E4-4D88DE71E09F}"/>
                </a:ext>
              </a:extLst>
            </p:cNvPr>
            <p:cNvSpPr txBox="1"/>
            <p:nvPr/>
          </p:nvSpPr>
          <p:spPr>
            <a:xfrm>
              <a:off x="177800" y="-38100"/>
              <a:ext cx="3947110" cy="356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ABF93519-DF7D-3C8D-BA5E-57398A49659D}"/>
              </a:ext>
            </a:extLst>
          </p:cNvPr>
          <p:cNvSpPr txBox="1"/>
          <p:nvPr/>
        </p:nvSpPr>
        <p:spPr>
          <a:xfrm>
            <a:off x="11183032" y="2058038"/>
            <a:ext cx="4224149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Key Insights 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E1C1F5C-2B0D-9E00-6E16-51A401E36D12}"/>
              </a:ext>
            </a:extLst>
          </p:cNvPr>
          <p:cNvSpPr txBox="1"/>
          <p:nvPr/>
        </p:nvSpPr>
        <p:spPr>
          <a:xfrm>
            <a:off x="10982200" y="3276378"/>
            <a:ext cx="5384513" cy="63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FFFFFF"/>
                </a:solidFill>
                <a:latin typeface="Lato Bold Bold"/>
                <a:ea typeface="Lato Bold Bold"/>
                <a:cs typeface="Lato Bold Bold"/>
                <a:sym typeface="Lato Bold Bold"/>
              </a:rPr>
              <a:t>Indian Dises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F3712-C61E-DF36-340C-4086670E141E}"/>
              </a:ext>
            </a:extLst>
          </p:cNvPr>
          <p:cNvSpPr txBox="1"/>
          <p:nvPr/>
        </p:nvSpPr>
        <p:spPr>
          <a:xfrm>
            <a:off x="3810000" y="476619"/>
            <a:ext cx="11317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anva Sans"/>
              </a:rPr>
              <a:t>KPI 06. Restaurant count by Country and City</a:t>
            </a:r>
            <a:endParaRPr lang="en-IN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extBox 9">
            <a:extLst>
              <a:ext uri="{FF2B5EF4-FFF2-40B4-BE49-F238E27FC236}">
                <a16:creationId xmlns:a16="http://schemas.microsoft.com/office/drawing/2014/main" id="{8FBBEBFB-AF82-BA2B-70A8-DA66D6A44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453881"/>
              </p:ext>
            </p:extLst>
          </p:nvPr>
        </p:nvGraphicFramePr>
        <p:xfrm>
          <a:off x="415621" y="1684949"/>
          <a:ext cx="17186583" cy="7540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20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6CC6BE-EAB4-C1FE-C08E-E91FE6F2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4100"/>
            <a:ext cx="8672232" cy="7774186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4D839CDC-62B8-D667-1635-ED51EC68339D}"/>
              </a:ext>
            </a:extLst>
          </p:cNvPr>
          <p:cNvGrpSpPr/>
          <p:nvPr/>
        </p:nvGrpSpPr>
        <p:grpSpPr>
          <a:xfrm>
            <a:off x="415621" y="257175"/>
            <a:ext cx="17186579" cy="1208330"/>
            <a:chOff x="0" y="0"/>
            <a:chExt cx="4201110" cy="31824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35358ED-3BFD-EB60-ED59-F6E2B5C59EC4}"/>
                </a:ext>
              </a:extLst>
            </p:cNvPr>
            <p:cNvSpPr/>
            <p:nvPr/>
          </p:nvSpPr>
          <p:spPr>
            <a:xfrm>
              <a:off x="0" y="0"/>
              <a:ext cx="4201111" cy="318243"/>
            </a:xfrm>
            <a:custGeom>
              <a:avLst/>
              <a:gdLst/>
              <a:ahLst/>
              <a:cxnLst/>
              <a:rect l="l" t="t" r="r" b="b"/>
              <a:pathLst>
                <a:path w="4201111" h="318243">
                  <a:moveTo>
                    <a:pt x="0" y="0"/>
                  </a:moveTo>
                  <a:lnTo>
                    <a:pt x="3997911" y="0"/>
                  </a:lnTo>
                  <a:lnTo>
                    <a:pt x="4201111" y="159122"/>
                  </a:lnTo>
                  <a:lnTo>
                    <a:pt x="3997911" y="318243"/>
                  </a:lnTo>
                  <a:lnTo>
                    <a:pt x="0" y="318243"/>
                  </a:lnTo>
                  <a:lnTo>
                    <a:pt x="203200" y="159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03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E1DAE5B6-5751-1EF1-1D8C-72A41DEBD1B1}"/>
                </a:ext>
              </a:extLst>
            </p:cNvPr>
            <p:cNvSpPr txBox="1"/>
            <p:nvPr/>
          </p:nvSpPr>
          <p:spPr>
            <a:xfrm>
              <a:off x="177800" y="-38100"/>
              <a:ext cx="3947110" cy="356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CD216F-8EC7-343E-87C2-5E724043A01C}"/>
              </a:ext>
            </a:extLst>
          </p:cNvPr>
          <p:cNvSpPr txBox="1"/>
          <p:nvPr/>
        </p:nvSpPr>
        <p:spPr>
          <a:xfrm>
            <a:off x="3810000" y="476619"/>
            <a:ext cx="11317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anva Sans"/>
              </a:rPr>
              <a:t>KPI 06. Restaurant count by Country and City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D1F24-4EF5-9015-3B57-D0374BF6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640" y="1610165"/>
            <a:ext cx="8328792" cy="8467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B9DDF-85CC-081C-F352-7871CAE264E5}"/>
              </a:ext>
            </a:extLst>
          </p:cNvPr>
          <p:cNvSpPr txBox="1"/>
          <p:nvPr/>
        </p:nvSpPr>
        <p:spPr>
          <a:xfrm>
            <a:off x="593558" y="1689157"/>
            <a:ext cx="8672232" cy="646331"/>
          </a:xfrm>
          <a:prstGeom prst="rect">
            <a:avLst/>
          </a:prstGeom>
          <a:solidFill>
            <a:srgbClr val="FF2F2F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nva Sans"/>
              </a:rPr>
              <a:t>Country Wise Restaurants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2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1691</Words>
  <Application>Microsoft Office PowerPoint</Application>
  <PresentationFormat>Custom</PresentationFormat>
  <Paragraphs>136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Aptos</vt:lpstr>
      <vt:lpstr>Lato Bold Bold</vt:lpstr>
      <vt:lpstr>Canva Sans</vt:lpstr>
      <vt:lpstr>Lato</vt:lpstr>
      <vt:lpstr>Lato Bold</vt:lpstr>
      <vt:lpstr>Arial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Sponsorship Pitch Deck Presentation in Red White Corporate Geometric Style</dc:title>
  <dc:creator>Ansuman</dc:creator>
  <cp:lastModifiedBy>RAVIKIRAN G</cp:lastModifiedBy>
  <cp:revision>64</cp:revision>
  <dcterms:created xsi:type="dcterms:W3CDTF">2006-08-16T00:00:00Z</dcterms:created>
  <dcterms:modified xsi:type="dcterms:W3CDTF">2025-02-16T18:22:36Z</dcterms:modified>
  <dc:identifier>DAGZdYfAwnI</dc:identifier>
</cp:coreProperties>
</file>